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120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141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50.xml" ContentType="application/vnd.openxmlformats-officedocument.presentationml.slide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79.xml" ContentType="application/vnd.openxmlformats-officedocument.presentationml.notesSlide+xml"/>
  <Override PartName="/ppt/slides/slide158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notesSlides/notesSlide7.xml" ContentType="application/vnd.openxmlformats-officedocument.presentationml.notesSlide+xml"/>
  <Override PartName="/ppt/notesSlides/notesSlide157.xml" ContentType="application/vnd.openxmlformats-officedocument.presentationml.notesSlide+xml"/>
  <Override PartName="/ppt/slides/slide88.xml" ContentType="application/vnd.openxmlformats-officedocument.presentationml.slide+xml"/>
  <Override PartName="/ppt/notesSlides/notesSlide135.xml" ContentType="application/vnd.openxmlformats-officedocument.presentationml.notesSlide+xml"/>
  <Override PartName="/ppt/notesSlides/notesSlide182.xml" ContentType="application/vnd.openxmlformats-officedocument.presentationml.notes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14.xml" ContentType="application/vnd.openxmlformats-officedocument.presentationml.slide+xml"/>
  <Override PartName="/ppt/slides/slide161.xml" ContentType="application/vnd.openxmlformats-officedocument.presentationml.slide+xml"/>
  <Default Extension="png" ContentType="image/png"/>
  <Override PartName="/ppt/notesSlides/notesSlide79.xml" ContentType="application/vnd.openxmlformats-officedocument.presentationml.notesSlide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57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60.xml" ContentType="application/vnd.openxmlformats-officedocument.presentationml.notesSlide+xml"/>
  <Override PartName="/ppt/slides/slide44.xml" ContentType="application/vnd.openxmlformats-officedocument.presentationml.slide+xml"/>
  <Override PartName="/ppt/slides/slide91.xml" ContentType="application/vnd.openxmlformats-officedocument.presentationml.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slides/slide204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203.xml" ContentType="application/vnd.openxmlformats-officedocument.presentationml.notes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Layouts/slideLayout10.xml" ContentType="application/vnd.openxmlformats-officedocument.presentationml.slideLayout+xml"/>
  <Override PartName="/ppt/notesSlides/notesSlide129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87.xml" ContentType="application/vnd.openxmlformats-officedocument.presentationml.notesSlide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notesSlides/notesSlide118.xml" ContentType="application/vnd.openxmlformats-officedocument.presentationml.notesSlide+xml"/>
  <Override PartName="/ppt/notesSlides/notesSlide165.xml" ContentType="application/vnd.openxmlformats-officedocument.presentationml.notes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notesSlides/notesSlide4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54.xml" ContentType="application/vnd.openxmlformats-officedocument.presentationml.notes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notesSlides/notesSlide8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90.xml" ContentType="application/vnd.openxmlformats-officedocument.presentationml.notes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121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110.xml" ContentType="application/vnd.openxmlformats-officedocument.presentationml.notesSlide+xml"/>
  <Override PartName="/ppt/slides/slide41.xml" ContentType="application/vnd.openxmlformats-officedocument.presentationml.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90.xml" ContentType="application/vnd.openxmlformats-officedocument.presentationml.notes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96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138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200.xml" ContentType="application/vnd.openxmlformats-officedocument.presentationml.notesSlide+xml"/>
  <Override PartName="/ppt/slides/slide79.xml" ContentType="application/vnd.openxmlformats-officedocument.presentationml.slide+xml"/>
  <Override PartName="/ppt/slides/slide127.xml" ContentType="application/vnd.openxmlformats-officedocument.presentationml.slide+xml"/>
  <Override PartName="/ppt/slides/slide174.xml" ContentType="application/vnd.openxmlformats-officedocument.presentationml.slide+xml"/>
  <Override PartName="/ppt/notesSlides/notesSlide10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84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116.xml" ContentType="application/vnd.openxmlformats-officedocument.presentationml.slide+xml"/>
  <Override PartName="/ppt/slides/slide163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126.xml" ContentType="application/vnd.openxmlformats-officedocument.presentationml.notesSlide+xml"/>
  <Override PartName="/ppt/notesSlides/notesSlide173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7.xml" ContentType="application/vnd.openxmlformats-officedocument.presentationml.slide+xml"/>
  <Override PartName="/ppt/slides/slide105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62.xml" ContentType="application/vnd.openxmlformats-officedocument.presentationml.notesSlide+xml"/>
  <Override PartName="/ppt/slides/slide46.xml" ContentType="application/vnd.openxmlformats-officedocument.presentationml.slide+xml"/>
  <Override PartName="/ppt/slides/slide93.xml" ContentType="application/vnd.openxmlformats-officedocument.presentationml.slide+xml"/>
  <Override PartName="/ppt/slides/slide130.xml" ContentType="application/vnd.openxmlformats-officedocument.presentationml.slide+xml"/>
  <Override PartName="/ppt/notesSlides/notesSlide48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140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notesSlides/notesSlide37.xml" ContentType="application/vnd.openxmlformats-officedocument.presentationml.notesSlide+xml"/>
  <Override PartName="/ppt/notesSlides/notesSlide84.xml" ContentType="application/vnd.openxmlformats-officedocument.presentationml.notesSlide+xml"/>
  <Override PartName="/ppt/slides/slide13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51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89.xml" ContentType="application/vnd.openxmlformats-officedocument.presentationml.notesSlide+xml"/>
  <Override PartName="/ppt/slides/slide157.xml" ContentType="application/vnd.openxmlformats-officedocument.presentationml.slide+xml"/>
  <Override PartName="/ppt/notesSlides/notesSlide40.xml" ContentType="application/vnd.openxmlformats-officedocument.presentationml.notesSlide+xml"/>
  <Override PartName="/ppt/notesSlides/notesSlide167.xml" ContentType="application/vnd.openxmlformats-officedocument.presentationml.notesSlide+xml"/>
  <Override PartName="/ppt/slides/slide98.xml" ContentType="application/vnd.openxmlformats-officedocument.presentationml.slide+xml"/>
  <Override PartName="/ppt/slides/slide146.xml" ContentType="application/vnd.openxmlformats-officedocument.presentationml.slide+xml"/>
  <Override PartName="/ppt/slides/slide193.xml" ContentType="application/vnd.openxmlformats-officedocument.presentationml.slide+xml"/>
  <Override PartName="/ppt/notesSlides/notesSlide6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56.xml" ContentType="application/vnd.openxmlformats-officedocument.presentationml.notesSlide+xml"/>
  <Override PartName="/ppt/slides/slide87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notesSlides/notesSlide89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92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notesSlides/notesSlide78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81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67.xml" ContentType="application/vnd.openxmlformats-officedocument.presentationml.notesSlide+xml"/>
  <Override PartName="/ppt/notesSlides/notesSlide112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101.xml" ContentType="application/vnd.openxmlformats-officedocument.presentationml.notesSlide+xml"/>
  <Override PartName="/ppt/slides/slide32.xml" ContentType="application/vnd.openxmlformats-officedocument.presentationml.slide+xml"/>
  <Default Extension="fntdata" ContentType="application/x-fontdata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ppt/slideLayouts/slideLayout20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97.xml" ContentType="application/vnd.openxmlformats-officedocument.presentationml.notesSlide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notesSlides/notesSlide12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202.xml" ContentType="application/vnd.openxmlformats-officedocument.presentationml.notes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notesSlides/notesSlide128.xml" ContentType="application/vnd.openxmlformats-officedocument.presentationml.notesSlide+xml"/>
  <Override PartName="/ppt/notesSlides/notesSlide175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viewProps.xml" ContentType="application/vnd.openxmlformats-officedocument.presentationml.viewProps+xml"/>
  <Override PartName="/ppt/notesSlides/notesSlide10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64.xml" ContentType="application/vnd.openxmlformats-officedocument.presentationml.notesSlide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142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131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120.xml" ContentType="application/vnd.openxmlformats-officedocument.presentationml.notes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53.xml" ContentType="application/vnd.openxmlformats-officedocument.presentationml.notes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notesSlides/notesSlide42.xml" ContentType="application/vnd.openxmlformats-officedocument.presentationml.notesSlide+xml"/>
  <Override PartName="/ppt/notesSlides/notesSlide169.xml" ContentType="application/vnd.openxmlformats-officedocument.presentationml.notes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158.xml" ContentType="application/vnd.openxmlformats-officedocument.presentationml.notesSlide+xml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notesSlides/notesSlide147.xml" ContentType="application/vnd.openxmlformats-officedocument.presentationml.notesSlide+xml"/>
  <Override PartName="/ppt/notesSlides/notesSlide194.xml" ContentType="application/vnd.openxmlformats-officedocument.presentationml.notes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ppt/notesSlides/notesSlide12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83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69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6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theme/theme3.xml" ContentType="application/vnd.openxmlformats-officedocument.them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50.xml" ContentType="application/vnd.openxmlformats-officedocument.presentationml.notesSlid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notesSlides/notesSlide36.xml" ContentType="application/vnd.openxmlformats-officedocument.presentationml.notesSlide+xml"/>
  <Override PartName="/ppt/notesSlides/notesSlide8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199.xml" ContentType="application/vnd.openxmlformats-officedocument.presentationml.notesSlide+xml"/>
  <Override PartName="/ppt/slides/slide12.xml" ContentType="application/vnd.openxmlformats-officedocument.presentationml.slide+xml"/>
  <Override PartName="/ppt/slides/slide178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204.xml" ContentType="application/vnd.openxmlformats-officedocument.presentationml.notesSlide+xml"/>
  <Override PartName="/ppt/slides/slide167.xml" ContentType="application/vnd.openxmlformats-officedocument.presentationml.slide+xml"/>
  <Override PartName="/ppt/notesSlides/notesSlide50.xml" ContentType="application/vnd.openxmlformats-officedocument.presentationml.notesSlide+xml"/>
  <Override PartName="/ppt/notesSlides/notesSlide177.xml" ContentType="application/vnd.openxmlformats-officedocument.presentationml.notesSlide+xml"/>
  <Override PartName="/ppt/slides/slide109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92.xml" ContentType="application/vnd.openxmlformats-officedocument.presentationml.slide+xml"/>
  <Override PartName="/ppt/notesSlides/notesSlide10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66.xml" ContentType="application/vnd.openxmlformats-officedocument.presentationml.notesSlide+xml"/>
  <Override PartName="/ppt/slides/slide97.xml" ContentType="application/vnd.openxmlformats-officedocument.presentationml.slide+xml"/>
  <Override PartName="/ppt/slides/slide134.xml" ContentType="application/vnd.openxmlformats-officedocument.presentationml.slide+xml"/>
  <Override PartName="/ppt/slides/slide181.xml" ContentType="application/vnd.openxmlformats-officedocument.presentationml.slide+xml"/>
  <Override PartName="/ppt/notesSlides/notesSlide5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91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23.xml" ContentType="application/vnd.openxmlformats-officedocument.presentationml.slide+xml"/>
  <Override PartName="/ppt/slides/slide170.xml" ContentType="application/vnd.openxmlformats-officedocument.presentationml.slide+xml"/>
  <Override PartName="/ppt/notesSlides/notesSlide88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80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64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122.xml" ContentType="application/vnd.openxmlformats-officedocument.presentationml.notesSlide+xml"/>
  <Override PartName="/ppt/slides/slide53.xml" ContentType="application/vnd.openxmlformats-officedocument.presentationml.slide+xml"/>
  <Override PartName="/ppt/slideLayouts/slideLayout16.xml" ContentType="application/vnd.openxmlformats-officedocument.presentationml.slideLayout+xml"/>
  <Default Extension="jpeg" ContentType="image/jpeg"/>
  <Override PartName="/ppt/notesSlides/notesSlide55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11.xml" ContentType="application/vnd.openxmlformats-officedocument.presentationml.notes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notesSlides/notesSlide44.xml" ContentType="application/vnd.openxmlformats-officedocument.presentationml.notesSlide+xml"/>
  <Override PartName="/ppt/notesSlides/notesSlide91.xml" ContentType="application/vnd.openxmlformats-officedocument.presentationml.notesSlide+xml"/>
  <Override PartName="/ppt/slides/slide20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80.xml" ContentType="application/vnd.openxmlformats-officedocument.presentationml.notesSlide+xml"/>
  <Override PartName="/ppt/slides/slide139.xml" ContentType="application/vnd.openxmlformats-officedocument.presentationml.slide+xml"/>
  <Override PartName="/ppt/slides/slide186.xml" ContentType="application/vnd.openxmlformats-officedocument.presentationml.slide+xml"/>
  <Override PartName="/ppt/notesSlides/notesSlide11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201.xml" ContentType="application/vnd.openxmlformats-officedocument.presentationml.notes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notesSlides/notesSlide12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85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106.xml" ContentType="application/vnd.openxmlformats-officedocument.presentationml.slide+xml"/>
  <Override PartName="/ppt/slides/slide153.xml" ContentType="application/vnd.openxmlformats-officedocument.presentationml.slide+xml"/>
  <Override PartName="/ppt/notesSlides/notesSlide116.xml" ContentType="application/vnd.openxmlformats-officedocument.presentationml.notesSlide+xml"/>
  <Override PartName="/ppt/notesSlides/notesSlide163.xml" ContentType="application/vnd.openxmlformats-officedocument.presentationml.notes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5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31.xml" ContentType="application/vnd.openxmlformats-officedocument.presentationml.slide+xml"/>
  <Override PartName="/ppt/notesSlides/notesSlide49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Override PartName="/ppt/slides/slide14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69.xml" ContentType="application/vnd.openxmlformats-officedocument.presentationml.slide+xml"/>
  <Override PartName="/ppt/tableStyles.xml" ContentType="application/vnd.openxmlformats-officedocument.presentationml.tableStyles+xml"/>
  <Override PartName="/ppt/notesSlides/notesSlide52.xml" ContentType="application/vnd.openxmlformats-officedocument.presentationml.notesSlide+xml"/>
  <Override PartName="/ppt/slides/slide147.xml" ContentType="application/vnd.openxmlformats-officedocument.presentationml.slide+xml"/>
  <Override PartName="/ppt/slides/slide194.xml" ContentType="application/vnd.openxmlformats-officedocument.presentationml.slide+xml"/>
  <Override PartName="/ppt/notesSlides/notesSlide30.xml" ContentType="application/vnd.openxmlformats-officedocument.presentationml.notesSlide+xml"/>
  <Override PartName="/ppt/notesSlides/notesSlide168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146.xml" ContentType="application/vnd.openxmlformats-officedocument.presentationml.notesSlide+xml"/>
  <Override PartName="/ppt/notesSlides/notesSlide193.xml" ContentType="application/vnd.openxmlformats-officedocument.presentationml.notesSlide+xml"/>
  <Override PartName="/ppt/slides/slide77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5.xml" ContentType="application/vnd.openxmlformats-officedocument.presentationml.slide+xml"/>
  <Override PartName="/ppt/slides/slide103.xml" ContentType="application/vnd.openxmlformats-officedocument.presentationml.slide+xml"/>
  <Override PartName="/ppt/slides/slide150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68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71.xml" ContentType="application/vnd.openxmlformats-officedocument.presentationml.notesSlide+xml"/>
  <Override PartName="/ppt/slides/slide55.xml" ContentType="application/vnd.openxmlformats-officedocument.presentationml.slide+xml"/>
  <Override PartName="/ppt/notesSlides/notesSlide102.xml" ContentType="application/vnd.openxmlformats-officedocument.presentationml.notesSlide+xml"/>
  <Override PartName="/ppt/slides/slide33.xml" ContentType="application/vnd.openxmlformats-officedocument.presentationml.slide+xml"/>
  <Override PartName="/ppt/slides/slide80.xml" ContentType="application/vnd.openxmlformats-officedocument.presentationml.slide+xml"/>
  <Override PartName="/ppt/notesSlides/notesSlide46.xml" ContentType="application/vnd.openxmlformats-officedocument.presentationml.notesSlide+xml"/>
  <Override PartName="/ppt/notesSlides/notesSlide9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0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460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  <p:sldId id="363" r:id="rId111"/>
    <p:sldId id="364" r:id="rId112"/>
    <p:sldId id="365" r:id="rId113"/>
    <p:sldId id="366" r:id="rId114"/>
    <p:sldId id="367" r:id="rId115"/>
    <p:sldId id="368" r:id="rId116"/>
    <p:sldId id="369" r:id="rId117"/>
    <p:sldId id="370" r:id="rId118"/>
    <p:sldId id="371" r:id="rId119"/>
    <p:sldId id="372" r:id="rId120"/>
    <p:sldId id="373" r:id="rId121"/>
    <p:sldId id="374" r:id="rId122"/>
    <p:sldId id="375" r:id="rId123"/>
    <p:sldId id="376" r:id="rId124"/>
    <p:sldId id="377" r:id="rId125"/>
    <p:sldId id="378" r:id="rId126"/>
    <p:sldId id="379" r:id="rId127"/>
    <p:sldId id="380" r:id="rId128"/>
    <p:sldId id="381" r:id="rId129"/>
    <p:sldId id="382" r:id="rId130"/>
    <p:sldId id="383" r:id="rId131"/>
    <p:sldId id="384" r:id="rId132"/>
    <p:sldId id="385" r:id="rId133"/>
    <p:sldId id="386" r:id="rId134"/>
    <p:sldId id="387" r:id="rId135"/>
    <p:sldId id="388" r:id="rId136"/>
    <p:sldId id="389" r:id="rId137"/>
    <p:sldId id="390" r:id="rId138"/>
    <p:sldId id="391" r:id="rId139"/>
    <p:sldId id="392" r:id="rId140"/>
    <p:sldId id="393" r:id="rId141"/>
    <p:sldId id="394" r:id="rId142"/>
    <p:sldId id="395" r:id="rId143"/>
    <p:sldId id="396" r:id="rId144"/>
    <p:sldId id="397" r:id="rId145"/>
    <p:sldId id="398" r:id="rId146"/>
    <p:sldId id="399" r:id="rId147"/>
    <p:sldId id="400" r:id="rId148"/>
    <p:sldId id="401" r:id="rId149"/>
    <p:sldId id="402" r:id="rId150"/>
    <p:sldId id="403" r:id="rId151"/>
    <p:sldId id="404" r:id="rId152"/>
    <p:sldId id="405" r:id="rId153"/>
    <p:sldId id="406" r:id="rId154"/>
    <p:sldId id="407" r:id="rId155"/>
    <p:sldId id="408" r:id="rId156"/>
    <p:sldId id="409" r:id="rId157"/>
    <p:sldId id="410" r:id="rId158"/>
    <p:sldId id="411" r:id="rId159"/>
    <p:sldId id="412" r:id="rId160"/>
    <p:sldId id="413" r:id="rId161"/>
    <p:sldId id="414" r:id="rId162"/>
    <p:sldId id="415" r:id="rId163"/>
    <p:sldId id="416" r:id="rId164"/>
    <p:sldId id="417" r:id="rId165"/>
    <p:sldId id="418" r:id="rId166"/>
    <p:sldId id="419" r:id="rId167"/>
    <p:sldId id="420" r:id="rId168"/>
    <p:sldId id="421" r:id="rId169"/>
    <p:sldId id="422" r:id="rId170"/>
    <p:sldId id="423" r:id="rId171"/>
    <p:sldId id="424" r:id="rId172"/>
    <p:sldId id="425" r:id="rId173"/>
    <p:sldId id="426" r:id="rId174"/>
    <p:sldId id="427" r:id="rId175"/>
    <p:sldId id="428" r:id="rId176"/>
    <p:sldId id="429" r:id="rId177"/>
    <p:sldId id="430" r:id="rId178"/>
    <p:sldId id="431" r:id="rId179"/>
    <p:sldId id="432" r:id="rId180"/>
    <p:sldId id="433" r:id="rId181"/>
    <p:sldId id="434" r:id="rId182"/>
    <p:sldId id="435" r:id="rId183"/>
    <p:sldId id="436" r:id="rId184"/>
    <p:sldId id="437" r:id="rId185"/>
    <p:sldId id="438" r:id="rId186"/>
    <p:sldId id="439" r:id="rId187"/>
    <p:sldId id="440" r:id="rId188"/>
    <p:sldId id="441" r:id="rId189"/>
    <p:sldId id="442" r:id="rId190"/>
    <p:sldId id="443" r:id="rId191"/>
    <p:sldId id="444" r:id="rId192"/>
    <p:sldId id="445" r:id="rId193"/>
    <p:sldId id="446" r:id="rId194"/>
    <p:sldId id="447" r:id="rId195"/>
    <p:sldId id="448" r:id="rId196"/>
    <p:sldId id="449" r:id="rId197"/>
    <p:sldId id="450" r:id="rId198"/>
    <p:sldId id="451" r:id="rId199"/>
    <p:sldId id="452" r:id="rId200"/>
    <p:sldId id="453" r:id="rId201"/>
    <p:sldId id="454" r:id="rId202"/>
    <p:sldId id="455" r:id="rId203"/>
    <p:sldId id="456" r:id="rId204"/>
    <p:sldId id="457" r:id="rId205"/>
    <p:sldId id="459" r:id="rId206"/>
  </p:sldIdLst>
  <p:sldSz cx="9144000" cy="6858000" type="screen4x3"/>
  <p:notesSz cx="6858000" cy="9144000"/>
  <p:embeddedFontLst>
    <p:embeddedFont>
      <p:font typeface="Open Sans" charset="0"/>
      <p:regular r:id="rId208"/>
      <p:bold r:id="rId209"/>
      <p:italic r:id="rId210"/>
      <p:boldItalic r:id="rId211"/>
    </p:embeddedFont>
    <p:embeddedFont>
      <p:font typeface="Calibri" pitchFamily="34" charset="0"/>
      <p:regular r:id="rId212"/>
      <p:bold r:id="rId213"/>
      <p:italic r:id="rId214"/>
      <p:boldItalic r:id="rId215"/>
    </p:embeddedFont>
    <p:embeddedFont>
      <p:font typeface="Consolas" pitchFamily="49" charset="0"/>
      <p:regular r:id="rId216"/>
      <p:bold r:id="rId217"/>
      <p:italic r:id="rId218"/>
      <p:boldItalic r:id="rId219"/>
    </p:embeddedFont>
  </p:embeddedFontLst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-98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font" Target="fonts/font9.fntdata"/><Relationship Id="rId211" Type="http://schemas.openxmlformats.org/officeDocument/2006/relationships/font" Target="fonts/font4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slide" Target="slides/slide174.xml"/><Relationship Id="rId192" Type="http://schemas.openxmlformats.org/officeDocument/2006/relationships/slide" Target="slides/slide190.xml"/><Relationship Id="rId197" Type="http://schemas.openxmlformats.org/officeDocument/2006/relationships/slide" Target="slides/slide195.xml"/><Relationship Id="rId206" Type="http://schemas.openxmlformats.org/officeDocument/2006/relationships/slide" Target="slides/slide204.xml"/><Relationship Id="rId201" Type="http://schemas.openxmlformats.org/officeDocument/2006/relationships/slide" Target="slides/slide199.xml"/><Relationship Id="rId222" Type="http://schemas.openxmlformats.org/officeDocument/2006/relationships/theme" Target="theme/them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82" Type="http://schemas.openxmlformats.org/officeDocument/2006/relationships/slide" Target="slides/slide180.xml"/><Relationship Id="rId187" Type="http://schemas.openxmlformats.org/officeDocument/2006/relationships/slide" Target="slides/slide185.xml"/><Relationship Id="rId217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12" Type="http://schemas.openxmlformats.org/officeDocument/2006/relationships/font" Target="fonts/font5.fntdata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2" Type="http://schemas.openxmlformats.org/officeDocument/2006/relationships/slide" Target="slides/slide200.xml"/><Relationship Id="rId207" Type="http://schemas.openxmlformats.org/officeDocument/2006/relationships/notesMaster" Target="notesMasters/notesMaster1.xml"/><Relationship Id="rId223" Type="http://schemas.openxmlformats.org/officeDocument/2006/relationships/tableStyles" Target="tableStyle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3" Type="http://schemas.openxmlformats.org/officeDocument/2006/relationships/font" Target="fonts/font6.fntdata"/><Relationship Id="rId218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208" Type="http://schemas.openxmlformats.org/officeDocument/2006/relationships/font" Target="fonts/font1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219" Type="http://schemas.openxmlformats.org/officeDocument/2006/relationships/font" Target="fonts/font12.fntdata"/><Relationship Id="rId3" Type="http://schemas.openxmlformats.org/officeDocument/2006/relationships/slide" Target="slides/slide1.xml"/><Relationship Id="rId214" Type="http://schemas.openxmlformats.org/officeDocument/2006/relationships/font" Target="fonts/font7.fntdata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font" Target="fonts/font2.fntdata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0" Type="http://schemas.openxmlformats.org/officeDocument/2006/relationships/presProps" Target="presProp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font" Target="fonts/font3.fntdata"/><Relationship Id="rId215" Type="http://schemas.openxmlformats.org/officeDocument/2006/relationships/font" Target="fonts/font8.fntdata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viewProps" Target="viewProps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388620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 marL="9144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 marL="13716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 marL="18288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  <a:lvl6pPr marL="22860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6pPr>
            <a:lvl7pPr marL="32004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7pPr>
            <a:lvl8pPr marL="45720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8pPr>
            <a:lvl9pPr marL="64008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1586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 marL="9144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 marL="13716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 marL="18288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  <a:lvl6pPr marL="22860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6pPr>
            <a:lvl7pPr marL="32004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7pPr>
            <a:lvl8pPr marL="45720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8pPr>
            <a:lvl9pPr marL="64008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3886200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 marL="9144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 marL="13716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 marL="18288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  <a:lvl6pPr marL="22860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6pPr>
            <a:lvl7pPr marL="32004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7pPr>
            <a:lvl8pPr marL="45720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8pPr>
            <a:lvl9pPr marL="64008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1586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Shape 10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68" name="Shape 10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Shape 10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75" name="Shape 10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Shape 10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83" name="Shape 10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Shape 10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91" name="Shape 10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Shape 10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00" name="Shape 11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Shape 1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08" name="Shape 11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Shape 1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18" name="Shape 11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Shape 1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30" name="Shape 11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Shape 1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40" name="Shape 11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Shape 1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47" name="Shape 1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Shape 1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56" name="Shape 1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Shape 1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64" name="Shape 11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Shape 1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74" name="Shape 11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Shape 1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86" name="Shape 1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Shape 1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94" name="Shape 11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Shape 1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04" name="Shape 12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Shape 1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14" name="Shape 12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Shape 1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24" name="Shape 12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Shape 1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34" name="Shape 12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Shape 1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41" name="Shape 12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Shape 1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52" name="Shape 12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Shape 1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59" name="Shape 12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Shape 1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66" name="Shape 12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Shape 1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73" name="Shape 12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Shape 1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81" name="Shape 12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Shape 1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91" name="Shape 12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Shape 1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13" name="Shape 13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Shape 1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20" name="Shape 13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Shape 1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28" name="Shape 13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Shape 1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38" name="Shape 13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Shape 1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46" name="Shape 13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Shape 13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56" name="Shape 13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Shape 13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64" name="Shape 13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Shape 13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72" name="Shape 13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Shape 13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82" name="Shape 13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Shape 13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90" name="Shape 13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Shape 13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00" name="Shape 14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Shape 1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07" name="Shape 14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14" name="Shape 14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Shape 14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22" name="Shape 14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Shape 14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30" name="Shape 14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Shape 1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40" name="Shape 14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Shape 14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48" name="Shape 14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Shape 14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56" name="Shape 14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Shape 14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64" name="Shape 14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Shape 14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72" name="Shape 14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Shape 1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80" name="Shape 14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Shape 1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89" name="Shape 14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Shape 14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97" name="Shape 14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Shape 15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06" name="Shape 15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Shape 15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14" name="Shape 15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Shape 15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22" name="Shape 15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Shape 1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37" name="Shape 15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Shape 15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44" name="Shape 1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Shape 15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53" name="Shape 15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Shape 15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61" name="Shape 15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Shape 15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69" name="Shape 15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Shape 15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79" name="Shape 15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Shape 15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88" name="Shape 15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Shape 1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98" name="Shape 15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Shape 16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08" name="Shape 16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Shape 16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15" name="Shape 16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Shape 16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23" name="Shape 16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Shape 16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32" name="Shape 16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Shape 16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41" name="Shape 16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Shape 16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48" name="Shape 16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Shape 16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55" name="Shape 16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Shape 16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63" name="Shape 16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Shape 16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71" name="Shape 16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Shape 16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79" name="Shape 16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Shape 16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87" name="Shape 16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Shape 16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95" name="Shape 16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Shape 17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03" name="Shape 17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Shape 17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11" name="Shape 17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Shape 17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19" name="Shape 17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Shape 17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27" name="Shape 17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Shape 17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35" name="Shape 17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Shape 17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46" name="Shape 17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Shape 17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54" name="Shape 17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Shape 17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62" name="Shape 17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Shape 17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70" name="Shape 17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Shape 17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78" name="Shape 17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Shape 17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87" name="Shape 17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Shape 17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95" name="Shape 17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Shape 18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03" name="Shape 18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Shape 18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11" name="Shape 18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Shape 18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19" name="Shape 18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Shape 18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27" name="Shape 18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Shape 18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Shape 18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46" name="Shape 18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Shape 18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54" name="Shape 18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Shape 18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64" name="Shape 18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Shape 18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72" name="Shape 18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Shape 18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80" name="Shape 18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Shape 18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87" name="Shape 18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Shape 18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94" name="Shape 18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Shape 19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01" name="Shape 19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Shape 19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11" name="Shape 19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Shape 19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21" name="Shape 19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Shape 19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28" name="Shape 19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Shape 19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37" name="Shape 19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Shape 19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46" name="Shape 19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Shape 19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53" name="Shape 19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Shape 19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60" name="Shape 19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6" name="Shape 3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24" name="Shape 3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49" name="Shape 3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56" name="Shape 3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78" name="Shape 3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85" name="Shape 3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92" name="Shape 3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11" name="Shape 4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23" name="Shape 4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32" name="Shape 4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43" name="Shape 4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54" name="Shape 4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64" name="Shape 4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72" name="Shape 4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83" name="Shape 4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93" name="Shape 4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07" name="Shape 5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26" name="Shape 5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53" name="Shape 5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61" name="Shape 5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72" name="Shape 5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81" name="Shape 5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89" name="Shape 5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03" name="Shape 6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15" name="Shape 6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27" name="Shape 6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39" name="Shape 6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48" name="Shape 6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62" name="Shape 6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45" name="Shape 7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55" name="Shape 7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hape 7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65" name="Shape 7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74" name="Shape 7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81" name="Shape 7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88" name="Shape 7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95" name="Shape 7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04" name="Shape 8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Shape 8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13" name="Shape 8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22" name="Shape 8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33" name="Shape 8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Shape 8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43" name="Shape 8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50" name="Shape 8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Shape 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57" name="Shape 8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hape 8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64" name="Shape 8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72" name="Shape 8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Shape 8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80" name="Shape 8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Shape 8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88" name="Shape 8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hape 8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98" name="Shape 8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Shape 9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06" name="Shape 9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Shape 9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13" name="Shape 9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Shape 9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13" name="Shape 9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Shape 9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21" name="Shape 9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Shape 9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28" name="Shape 9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Shape 9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37" name="Shape 9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46" name="Shape 9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57" name="Shape 9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Shape 9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68" name="Shape 9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Shape 9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76" name="Shape 9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Shape 9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87" name="Shape 9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Shape 9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98" name="Shape 9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Shape 10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06" name="Shape 10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Shape 10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14" name="Shape 10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Shape 10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22" name="Shape 10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Shape 10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30" name="Shape 10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38" name="Shape 10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45" name="Shape 10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Shape 10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53" name="Shape 10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61" name="Shape 10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1pPr>
            <a:lvl2pPr marL="457200" marR="0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2pPr>
            <a:lvl3pPr marL="914400" marR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3pPr>
            <a:lvl4pPr marL="13716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4pPr>
            <a:lvl5pPr marL="18288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1pPr>
            <a:lvl2pPr marL="74295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2pPr>
            <a:lvl3pPr marL="114300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3pPr>
            <a:lvl4pPr marL="16002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4pPr>
            <a:lvl5pPr marL="20574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671" name="Shape 67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1pPr>
            <a:lvl2pPr marL="457200" marR="0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2pPr>
            <a:lvl3pPr marL="914400" marR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3pPr>
            <a:lvl4pPr marL="13716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4pPr>
            <a:lvl5pPr marL="18288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72" name="Shape 67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3" name="Shape 67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4" name="Shape 67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683" name="Shape 683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1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1pPr>
            <a:lvl2pPr marL="74295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2pPr>
            <a:lvl3pPr marL="114300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3pPr>
            <a:lvl4pPr marL="16002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4pPr>
            <a:lvl5pPr marL="20574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684" name="Shape 68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5" name="Shape 68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6" name="Shape 68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9" name="Shape 68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90" name="Shape 690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91" name="Shape 69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2" name="Shape 69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3" name="Shape 69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6" name="Shape 69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7" name="Shape 697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98" name="Shape 69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9" name="Shape 69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0" name="Shape 70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3" name="Shape 70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4" name="Shape 70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707" name="Shape 70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8" name="Shape 70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9" name="Shape 70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12" name="Shape 712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713" name="Shape 71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14" name="Shape 714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715" name="Shape 71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16" name="Shape 7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17" name="Shape 7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18" name="Shape 7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721" name="Shape 7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22" name="Shape 722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23" name="Shape 7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24" name="Shape 7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25" name="Shape 7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1pPr>
            <a:lvl2pPr marL="74295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2pPr>
            <a:lvl3pPr marL="114300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3pPr>
            <a:lvl4pPr marL="16002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4pPr>
            <a:lvl5pPr marL="20574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28" name="Shape 728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729" name="Shape 7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0" name="Shape 7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1" name="Shape 7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734" name="Shape 73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1pPr>
            <a:lvl2pPr marL="74295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2pPr>
            <a:lvl3pPr marL="114300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3pPr>
            <a:lvl4pPr marL="16002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4pPr>
            <a:lvl5pPr marL="20574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735" name="Shape 7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6" name="Shape 7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7" name="Shape 7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1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1pPr>
            <a:lvl2pPr marL="74295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2pPr>
            <a:lvl3pPr marL="114300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3pPr>
            <a:lvl4pPr marL="16002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4pPr>
            <a:lvl5pPr marL="20574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1pPr>
            <a:lvl2pPr marL="742950" marR="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2pPr>
            <a:lvl3pPr marL="1143000" marR="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3pPr>
            <a:lvl4pPr marL="1600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4pPr>
            <a:lvl5pPr marL="20574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665" name="Shape 66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1pPr>
            <a:lvl2pPr marL="742950" marR="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2pPr>
            <a:lvl3pPr marL="1143000" marR="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3pPr>
            <a:lvl4pPr marL="1600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4pPr>
            <a:lvl5pPr marL="20574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666" name="Shape 66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67" name="Shape 66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68" name="Shape 66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1406525" y="2420936"/>
            <a:ext cx="6478586" cy="25939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JAVA 8 workshop</a:t>
            </a:r>
            <a:br>
              <a:rPr lang="en-US" sz="4000" b="0" i="0" u="none" strike="noStrike" cap="none" baseline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4000" b="0" i="0" u="none" strike="noStrike" cap="none" baseline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7" name="Shape 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52661" y="476250"/>
            <a:ext cx="4638674" cy="151288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/>
        </p:nvSpPr>
        <p:spPr>
          <a:xfrm>
            <a:off x="2735261" y="5381625"/>
            <a:ext cx="3673475" cy="4238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Shape 8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05600" y="4953000"/>
            <a:ext cx="2252662" cy="170021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86"/>
          <p:cNvSpPr txBox="1">
            <a:spLocks/>
          </p:cNvSpPr>
          <p:nvPr/>
        </p:nvSpPr>
        <p:spPr>
          <a:xfrm>
            <a:off x="6629400" y="5715000"/>
            <a:ext cx="2362200" cy="7207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Chaim</a:t>
            </a:r>
            <a:r>
              <a:rPr kumimoji="0" lang="en-US" sz="2500" b="0" i="0" u="none" strike="noStrike" kern="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Turkel</a:t>
            </a:r>
            <a:endParaRPr kumimoji="0" lang="en-US" sz="2500" b="0" i="0" u="none" strike="noStrike" kern="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164" name="Shape 1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Java 8 has a new feature:	Interfaces with default methods.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Shape 106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Exercise:	Tic Tac Toe</a:t>
            </a:r>
          </a:p>
        </p:txBody>
      </p:sp>
      <p:pic>
        <p:nvPicPr>
          <p:cNvPr id="1064" name="Shape 10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Shape 1065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3) Class		TicTacToeFrame.java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Now we can pass the board a method that implement the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mouseClicked event.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</p:txBody>
      </p:sp>
    </p:spTree>
  </p:cSld>
  <p:clrMapOvr>
    <a:masterClrMapping/>
  </p:clrMapOvr>
  <p:transition spd="slow">
    <p:cut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Shape 107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Exercise:	Tic Tac Toe</a:t>
            </a:r>
          </a:p>
        </p:txBody>
      </p:sp>
      <p:pic>
        <p:nvPicPr>
          <p:cNvPr id="1071" name="Shape 10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Shape 1072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3) Class		TicTacToeFrame.java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Now we can pass the board a method that implement the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mouseClicked event.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But should we use a lambda expression or a method reference?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</p:txBody>
      </p:sp>
    </p:spTree>
  </p:cSld>
  <p:clrMapOvr>
    <a:masterClrMapping/>
  </p:clrMapOvr>
  <p:transition spd="slow">
    <p:cut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Shape 1077"/>
          <p:cNvSpPr txBox="1"/>
          <p:nvPr/>
        </p:nvSpPr>
        <p:spPr>
          <a:xfrm>
            <a:off x="201611" y="5135562"/>
            <a:ext cx="8785200" cy="10079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Shape 107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Exercise:	Tic Tac Toe</a:t>
            </a:r>
          </a:p>
        </p:txBody>
      </p:sp>
      <p:pic>
        <p:nvPicPr>
          <p:cNvPr id="1079" name="Shape 10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Shape 1080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3) Class		TicTacToeFrame.java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Now we can pass the board a method that implement the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mouseClicked event.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But should we use a lambda expression or a method reference?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 this case, the mouseClicked logic is quite intense and it uses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data from the board class itself.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Therefore will path the board’s mouseClicked method reference.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TicTacToeFrame() {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C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</p:txBody>
      </p:sp>
    </p:spTree>
  </p:cSld>
  <p:clrMapOvr>
    <a:masterClrMapping/>
  </p:clrMapOvr>
  <p:transition spd="slow">
    <p:cut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Shape 1085"/>
          <p:cNvSpPr txBox="1"/>
          <p:nvPr/>
        </p:nvSpPr>
        <p:spPr>
          <a:xfrm>
            <a:off x="201611" y="5135562"/>
            <a:ext cx="8785200" cy="10079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Shape 108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Exercise:	Tic Tac Toe</a:t>
            </a:r>
          </a:p>
        </p:txBody>
      </p:sp>
      <p:pic>
        <p:nvPicPr>
          <p:cNvPr id="1087" name="Shape 10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Shape 1088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3) Class		TicTacToeFrame.java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Now we can pass the board a method that implement the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mouseClicked event.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But should we use a lambda expression or a method reference?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 this case, the mouseClicked logic is quite intense and it uses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data from the board class itself.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Therefore will path the board’s mouseClicked method reference.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TicTacToeFrame() {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...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C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	board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.addMouseClickedListener(</a:t>
            </a: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board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::mouseClicked);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</p:txBody>
      </p:sp>
    </p:spTree>
  </p:cSld>
  <p:clrMapOvr>
    <a:masterClrMapping/>
  </p:clrMapOvr>
  <p:transition spd="slow">
    <p:cut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Shape 1093"/>
          <p:cNvSpPr txBox="1"/>
          <p:nvPr/>
        </p:nvSpPr>
        <p:spPr>
          <a:xfrm>
            <a:off x="1835150" y="2276475"/>
            <a:ext cx="5329237" cy="367347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4" name="Shape 1094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Programming</a:t>
            </a:r>
          </a:p>
        </p:txBody>
      </p:sp>
      <p:pic>
        <p:nvPicPr>
          <p:cNvPr id="1095" name="Shape 10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Shape 1096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7" name="Shape 10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92386" y="2924175"/>
            <a:ext cx="3816349" cy="2522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Shape 1102"/>
          <p:cNvSpPr txBox="1"/>
          <p:nvPr/>
        </p:nvSpPr>
        <p:spPr>
          <a:xfrm>
            <a:off x="192086" y="3500437"/>
            <a:ext cx="8785225" cy="71913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3" name="Shape 110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Programming</a:t>
            </a:r>
          </a:p>
        </p:txBody>
      </p:sp>
      <p:pic>
        <p:nvPicPr>
          <p:cNvPr id="1104" name="Shape 1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Shape 1105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Higher order functions:  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Mathematically:		F(G(X))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.sort( (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.getWeight() -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.getWeight() 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Shape 1110"/>
          <p:cNvSpPr txBox="1"/>
          <p:nvPr/>
        </p:nvSpPr>
        <p:spPr>
          <a:xfrm>
            <a:off x="192086" y="3500437"/>
            <a:ext cx="8785225" cy="71913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" name="Shape 111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Programming</a:t>
            </a:r>
          </a:p>
        </p:txBody>
      </p:sp>
      <p:pic>
        <p:nvPicPr>
          <p:cNvPr id="1112" name="Shape 1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Shape 1113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Higher order functions:  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Mathematically:		F(G(X))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.sort( (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.getWeight() -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.getWeight() 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14" name="Shape 1114"/>
          <p:cNvSpPr txBox="1"/>
          <p:nvPr/>
        </p:nvSpPr>
        <p:spPr>
          <a:xfrm>
            <a:off x="2339975" y="4581525"/>
            <a:ext cx="444500" cy="368299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</a:p>
        </p:txBody>
      </p:sp>
      <p:cxnSp>
        <p:nvCxnSpPr>
          <p:cNvPr id="1115" name="Shape 1115"/>
          <p:cNvCxnSpPr/>
          <p:nvPr/>
        </p:nvCxnSpPr>
        <p:spPr>
          <a:xfrm rot="10800000">
            <a:off x="2562225" y="4005261"/>
            <a:ext cx="0" cy="576262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Shape 1120"/>
          <p:cNvSpPr txBox="1"/>
          <p:nvPr/>
        </p:nvSpPr>
        <p:spPr>
          <a:xfrm>
            <a:off x="192086" y="3500437"/>
            <a:ext cx="8785225" cy="71913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1" name="Shape 112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Programming</a:t>
            </a:r>
          </a:p>
        </p:txBody>
      </p:sp>
      <p:pic>
        <p:nvPicPr>
          <p:cNvPr id="1122" name="Shape 1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Shape 1123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Higher order functions:  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Mathematically:		F(G(X))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.sort( (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.getWeight() -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.getWeight() 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24" name="Shape 1124"/>
          <p:cNvSpPr txBox="1"/>
          <p:nvPr/>
        </p:nvSpPr>
        <p:spPr>
          <a:xfrm>
            <a:off x="2339975" y="4581525"/>
            <a:ext cx="444500" cy="368299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</a:p>
        </p:txBody>
      </p:sp>
      <p:cxnSp>
        <p:nvCxnSpPr>
          <p:cNvPr id="1125" name="Shape 1125"/>
          <p:cNvCxnSpPr/>
          <p:nvPr/>
        </p:nvCxnSpPr>
        <p:spPr>
          <a:xfrm rot="10800000">
            <a:off x="2562225" y="4005261"/>
            <a:ext cx="0" cy="576262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  <p:sp>
        <p:nvSpPr>
          <p:cNvPr id="1126" name="Shape 1126"/>
          <p:cNvSpPr txBox="1"/>
          <p:nvPr/>
        </p:nvSpPr>
        <p:spPr>
          <a:xfrm>
            <a:off x="3924300" y="4581525"/>
            <a:ext cx="444500" cy="368299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</a:p>
        </p:txBody>
      </p:sp>
      <p:cxnSp>
        <p:nvCxnSpPr>
          <p:cNvPr id="1127" name="Shape 1127"/>
          <p:cNvCxnSpPr/>
          <p:nvPr/>
        </p:nvCxnSpPr>
        <p:spPr>
          <a:xfrm rot="10800000">
            <a:off x="4146550" y="4005261"/>
            <a:ext cx="0" cy="576262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Shape 1132"/>
          <p:cNvSpPr txBox="1"/>
          <p:nvPr/>
        </p:nvSpPr>
        <p:spPr>
          <a:xfrm>
            <a:off x="192086" y="3500437"/>
            <a:ext cx="8785225" cy="71913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3" name="Shape 113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Programming</a:t>
            </a:r>
          </a:p>
        </p:txBody>
      </p:sp>
      <p:pic>
        <p:nvPicPr>
          <p:cNvPr id="1134" name="Shape 11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5" name="Shape 1135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Higher order functions:  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Mathematically:		F(G(X))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.sort( (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.getWeight() -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.getWeight() 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36" name="Shape 1136"/>
          <p:cNvSpPr txBox="1"/>
          <p:nvPr/>
        </p:nvSpPr>
        <p:spPr>
          <a:xfrm>
            <a:off x="1127125" y="5014912"/>
            <a:ext cx="3132137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Sort() is a higher order function</a:t>
            </a:r>
          </a:p>
        </p:txBody>
      </p:sp>
      <p:cxnSp>
        <p:nvCxnSpPr>
          <p:cNvPr id="1137" name="Shape 1137"/>
          <p:cNvCxnSpPr/>
          <p:nvPr/>
        </p:nvCxnSpPr>
        <p:spPr>
          <a:xfrm rot="10800000">
            <a:off x="2700336" y="4005261"/>
            <a:ext cx="0" cy="1008062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Shape 1142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143" name="Shape 11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Shape 11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63711" y="2205036"/>
            <a:ext cx="5445124" cy="36448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/>
        </p:nvSpPr>
        <p:spPr>
          <a:xfrm>
            <a:off x="179386" y="2420936"/>
            <a:ext cx="8785225" cy="424814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Shape 17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172" name="Shape 1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Java 8 has a new feature:	Interfaces with default methods.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"default implementation"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Shape 1149"/>
          <p:cNvSpPr txBox="1"/>
          <p:nvPr/>
        </p:nvSpPr>
        <p:spPr>
          <a:xfrm>
            <a:off x="196850" y="2636836"/>
            <a:ext cx="8785225" cy="388461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0" name="Shape 115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151" name="Shape 11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Shape 1152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Dishes: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Dish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.</a:t>
            </a:r>
            <a:br>
              <a:rPr lang="en-US" sz="12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.</a:t>
            </a:r>
            <a:br>
              <a:rPr lang="en-US" sz="12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String getName() {...}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boolean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isVegeterian() {...}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int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getCalories() {...}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Type getType() {...}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List&lt;String&gt; getNickNames() {...}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CaloricLevel getCaloricLevel() {...}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53" name="Shape 11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14937" y="2713036"/>
            <a:ext cx="3178174" cy="3595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/>
          <p:nvPr/>
        </p:nvSpPr>
        <p:spPr>
          <a:xfrm>
            <a:off x="196850" y="2205036"/>
            <a:ext cx="8785225" cy="431641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" name="Shape 115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160" name="Shape 11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Shape 1161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Let’s get 3 fat dishes: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List&lt;String&gt;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fatDishes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0;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(Dish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dish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&gt; 3)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break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if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dish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.getCalories() &gt; 300)	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++;   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fatDishes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dish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.getName());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Shape 1166"/>
          <p:cNvSpPr txBox="1"/>
          <p:nvPr/>
        </p:nvSpPr>
        <p:spPr>
          <a:xfrm>
            <a:off x="196850" y="2205036"/>
            <a:ext cx="8785225" cy="431641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7" name="Shape 116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168" name="Shape 11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Shape 1169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Let’s get 3 fat dishes: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List&lt;String&gt;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fatDishes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0;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(Dish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dish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&gt; 3)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break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if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dish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.getCalories() &gt; 300)	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++;   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fatDishes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dish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.getName());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70" name="Shape 1170"/>
          <p:cNvCxnSpPr/>
          <p:nvPr/>
        </p:nvCxnSpPr>
        <p:spPr>
          <a:xfrm>
            <a:off x="4787900" y="2205036"/>
            <a:ext cx="0" cy="4316412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171" name="Shape 1171"/>
          <p:cNvSpPr txBox="1"/>
          <p:nvPr/>
        </p:nvSpPr>
        <p:spPr>
          <a:xfrm>
            <a:off x="5003800" y="2492375"/>
            <a:ext cx="3816349" cy="31400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 code controls the iteration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counts, loops, filters, etc..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Must be serial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cannot run this code parallel without massive changes.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not thread-safe 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logic is mutable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too imperative</a:t>
            </a:r>
          </a:p>
        </p:txBody>
      </p:sp>
    </p:spTree>
  </p:cSld>
  <p:clrMapOvr>
    <a:masterClrMapping/>
  </p:clrMapOvr>
  <p:transition spd="slow">
    <p:cut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Shape 1176"/>
          <p:cNvSpPr txBox="1"/>
          <p:nvPr/>
        </p:nvSpPr>
        <p:spPr>
          <a:xfrm>
            <a:off x="196850" y="2205036"/>
            <a:ext cx="8785225" cy="431641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7" name="Shape 117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178" name="Shape 11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Shape 1179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Let’s get 3 fat dishes: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List&lt;String&gt;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fatDishes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0;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(Dish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dish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&gt; 3)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break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if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dish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.getCalories() &gt; 300)	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++;   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fatDishes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dish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.getName());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80" name="Shape 1180"/>
          <p:cNvCxnSpPr/>
          <p:nvPr/>
        </p:nvCxnSpPr>
        <p:spPr>
          <a:xfrm>
            <a:off x="4787900" y="2205036"/>
            <a:ext cx="0" cy="4316412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181" name="Shape 1181"/>
          <p:cNvSpPr txBox="1"/>
          <p:nvPr/>
        </p:nvSpPr>
        <p:spPr>
          <a:xfrm>
            <a:off x="5003800" y="2492375"/>
            <a:ext cx="3816349" cy="31400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 code controls the iteration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counts, loops, filters, etc..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Must be serial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cannot run this code parallel without massive changes.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not thread-safe 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logic is mutable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too imperative</a:t>
            </a:r>
          </a:p>
        </p:txBody>
      </p:sp>
      <p:sp>
        <p:nvSpPr>
          <p:cNvPr id="1182" name="Shape 1182"/>
          <p:cNvSpPr txBox="1"/>
          <p:nvPr/>
        </p:nvSpPr>
        <p:spPr>
          <a:xfrm>
            <a:off x="1835150" y="5764212"/>
            <a:ext cx="1806575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External iteration</a:t>
            </a:r>
          </a:p>
        </p:txBody>
      </p:sp>
      <p:cxnSp>
        <p:nvCxnSpPr>
          <p:cNvPr id="1183" name="Shape 1183"/>
          <p:cNvCxnSpPr/>
          <p:nvPr/>
        </p:nvCxnSpPr>
        <p:spPr>
          <a:xfrm rot="10800000">
            <a:off x="1187449" y="3500437"/>
            <a:ext cx="1550987" cy="2263774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Shape 1188"/>
          <p:cNvSpPr txBox="1"/>
          <p:nvPr/>
        </p:nvSpPr>
        <p:spPr>
          <a:xfrm>
            <a:off x="196850" y="3624262"/>
            <a:ext cx="8785200" cy="20159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9" name="Shape 118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190" name="Shape 11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1" name="Shape 1191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Using Stream we can do this the “functional way”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Instead of 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imperatively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tell the computer how to do something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We‘ll tell it 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declaratively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what should be done.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List&lt;Dish&gt; 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List&lt;String&gt;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fatDishes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.stream()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.filter(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.getCalories() &gt; 300)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.map(Dish::getName)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.limit(3)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.collect(toList());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Shape 1196"/>
          <p:cNvSpPr txBox="1"/>
          <p:nvPr/>
        </p:nvSpPr>
        <p:spPr>
          <a:xfrm>
            <a:off x="196850" y="3624262"/>
            <a:ext cx="8785200" cy="20159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7" name="Shape 119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198" name="Shape 1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9" name="Shape 1199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Using Stream we can do this the “functional way”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Instead of 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imperatively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tell the computer how to do something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We‘ll tell it 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declaratively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what should be done.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List&lt;Dish&gt; 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List&lt;String&gt;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fatDishes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.stream()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.filter(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.getCalories() &gt; 300)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.map(Dish::getName)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.limit(3)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.collect(toList());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00" name="Shape 1200"/>
          <p:cNvCxnSpPr/>
          <p:nvPr/>
        </p:nvCxnSpPr>
        <p:spPr>
          <a:xfrm>
            <a:off x="3779837" y="3624262"/>
            <a:ext cx="0" cy="2015999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201" name="Shape 1201"/>
          <p:cNvSpPr txBox="1"/>
          <p:nvPr/>
        </p:nvSpPr>
        <p:spPr>
          <a:xfrm>
            <a:off x="4067175" y="4414837"/>
            <a:ext cx="4434000" cy="369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all the dishes that fits the filter</a:t>
            </a:r>
          </a:p>
        </p:txBody>
      </p:sp>
    </p:spTree>
  </p:cSld>
  <p:clrMapOvr>
    <a:masterClrMapping/>
  </p:clrMapOvr>
  <p:transition spd="slow">
    <p:cut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Shape 1206"/>
          <p:cNvSpPr txBox="1"/>
          <p:nvPr/>
        </p:nvSpPr>
        <p:spPr>
          <a:xfrm>
            <a:off x="196850" y="3624262"/>
            <a:ext cx="8785200" cy="20159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7" name="Shape 120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208" name="Shape 12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9" name="Shape 1209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Using Stream we can do this the “functional way”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Instead of 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imperatively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tell the computer how to do something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We‘ll tell it 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declaratively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what should be done.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List&lt;Dish&gt; 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List&lt;String&gt;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fatDishes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.stream()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.filter(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.getCalories() &gt; 300)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.map(Dish::getName)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.limit(3)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.collect(toList());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10" name="Shape 1210"/>
          <p:cNvCxnSpPr/>
          <p:nvPr/>
        </p:nvCxnSpPr>
        <p:spPr>
          <a:xfrm>
            <a:off x="3779837" y="3624262"/>
            <a:ext cx="0" cy="2015999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211" name="Shape 1211"/>
          <p:cNvSpPr txBox="1"/>
          <p:nvPr/>
        </p:nvSpPr>
        <p:spPr>
          <a:xfrm>
            <a:off x="4067175" y="4414837"/>
            <a:ext cx="4434000" cy="646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all the dishes that fits the filter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 only the names</a:t>
            </a:r>
          </a:p>
        </p:txBody>
      </p:sp>
    </p:spTree>
  </p:cSld>
  <p:clrMapOvr>
    <a:masterClrMapping/>
  </p:clrMapOvr>
  <p:transition spd="slow">
    <p:cut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Shape 1216"/>
          <p:cNvSpPr txBox="1"/>
          <p:nvPr/>
        </p:nvSpPr>
        <p:spPr>
          <a:xfrm>
            <a:off x="196850" y="3624262"/>
            <a:ext cx="8785200" cy="20159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7" name="Shape 121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218" name="Shape 12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Shape 1219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Using Stream we can do this the “functional way”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Instead of 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imperatively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tell the computer how to do something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We‘ll tell it 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declaratively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what should be done.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List&lt;Dish&gt; 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List&lt;String&gt;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fatDishes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.stream()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.filter(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.getCalories() &gt; 300)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.map(Dish::getName)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.limit(3)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.collect(toList());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20" name="Shape 1220"/>
          <p:cNvCxnSpPr/>
          <p:nvPr/>
        </p:nvCxnSpPr>
        <p:spPr>
          <a:xfrm>
            <a:off x="3779837" y="3624262"/>
            <a:ext cx="0" cy="2015999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221" name="Shape 1221"/>
          <p:cNvSpPr txBox="1"/>
          <p:nvPr/>
        </p:nvSpPr>
        <p:spPr>
          <a:xfrm>
            <a:off x="4067175" y="4414837"/>
            <a:ext cx="4434000" cy="923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all the dishes that fits the filter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 only the names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 3 values only</a:t>
            </a:r>
          </a:p>
        </p:txBody>
      </p:sp>
    </p:spTree>
  </p:cSld>
  <p:clrMapOvr>
    <a:masterClrMapping/>
  </p:clrMapOvr>
  <p:transition spd="slow">
    <p:cut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Shape 1226"/>
          <p:cNvSpPr txBox="1"/>
          <p:nvPr/>
        </p:nvSpPr>
        <p:spPr>
          <a:xfrm>
            <a:off x="196850" y="3624262"/>
            <a:ext cx="8785200" cy="20159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7" name="Shape 122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00" cy="1150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228" name="Shape 12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600" cy="118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9" name="Shape 1229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Using Stream we can do this the “functional way”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Instead of 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imperatively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tell the computer how to do something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We‘ll tell it 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declaratively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what should be done.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List&lt;Dish&gt; 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List&lt;String&gt;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fatDishes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.stream()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.filter(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.getCalories() &gt; 300)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.map(Dish::getName)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.limit(3)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.collect(toList());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30" name="Shape 1230"/>
          <p:cNvCxnSpPr/>
          <p:nvPr/>
        </p:nvCxnSpPr>
        <p:spPr>
          <a:xfrm>
            <a:off x="3779837" y="3624262"/>
            <a:ext cx="0" cy="2015999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231" name="Shape 1231"/>
          <p:cNvSpPr txBox="1"/>
          <p:nvPr/>
        </p:nvSpPr>
        <p:spPr>
          <a:xfrm>
            <a:off x="4067175" y="4414837"/>
            <a:ext cx="4434000" cy="1200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all the dishes that fits the filter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 only the names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 3 values only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Gather result to a list</a:t>
            </a:r>
          </a:p>
        </p:txBody>
      </p:sp>
    </p:spTree>
  </p:cSld>
  <p:clrMapOvr>
    <a:masterClrMapping/>
  </p:clrMapOvr>
  <p:transition spd="slow">
    <p:cut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Shape 123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237" name="Shape 12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8" name="Shape 12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7087" y="1844675"/>
            <a:ext cx="7294562" cy="4876799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/>
        </p:nvSpPr>
        <p:spPr>
          <a:xfrm>
            <a:off x="179386" y="2420936"/>
            <a:ext cx="8785225" cy="424814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180" name="Shape 1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Java 8 has a new feature:	Interfaces with default methods.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"default implementation"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517525" y="4572000"/>
            <a:ext cx="7610474" cy="646112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the word </a:t>
            </a:r>
            <a:r>
              <a:rPr lang="en-US" sz="1800" b="1" i="0" u="none" strike="noStrike" cap="none" baseline="0">
                <a:solidFill>
                  <a:srgbClr val="552438"/>
                </a:solidFill>
                <a:latin typeface="Calibri"/>
                <a:ea typeface="Calibri"/>
                <a:cs typeface="Calibri"/>
                <a:sym typeface="Calibri"/>
              </a:rPr>
              <a:t>default</a:t>
            </a:r>
            <a:r>
              <a:rPr lang="en-US" sz="1800" b="0" i="0" u="none" strike="noStrike" cap="none" baseline="0">
                <a:solidFill>
                  <a:srgbClr val="55243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declare a default implementation That will be 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chosen if the implementing class did not provide an implementation of it’s own</a:t>
            </a:r>
          </a:p>
        </p:txBody>
      </p:sp>
      <p:cxnSp>
        <p:nvCxnSpPr>
          <p:cNvPr id="183" name="Shape 183"/>
          <p:cNvCxnSpPr/>
          <p:nvPr/>
        </p:nvCxnSpPr>
        <p:spPr>
          <a:xfrm rot="10800000" flipH="1">
            <a:off x="1908175" y="3141661"/>
            <a:ext cx="142875" cy="1430337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Shape 1243"/>
          <p:cNvSpPr txBox="1"/>
          <p:nvPr/>
        </p:nvSpPr>
        <p:spPr>
          <a:xfrm>
            <a:off x="250825" y="4892675"/>
            <a:ext cx="8785225" cy="18081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4" name="Shape 1244"/>
          <p:cNvSpPr txBox="1"/>
          <p:nvPr/>
        </p:nvSpPr>
        <p:spPr>
          <a:xfrm>
            <a:off x="179386" y="2124075"/>
            <a:ext cx="8785225" cy="18097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5" name="Shape 124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246" name="Shape 12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Shape 1247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Collection - 		External iteration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 - 		Internal Iteration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48" name="Shape 12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7812" y="2276475"/>
            <a:ext cx="6165849" cy="149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" name="Shape 12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57337" y="5013325"/>
            <a:ext cx="6254749" cy="1566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Shape 1254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255" name="Shape 12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Shape 1256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Stream:	A sequence of elements of a source that supports 			aggregate operations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are not data-structures.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Their goal is to compute and aggregate.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They consume their data from I/O sources, Arrays and collections.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Support SQL like operations and some other commonly used functionallity such as map, reduce, filter, collect, sort and more. 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are immutable – they cannot change the data.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Therefore they are thread-safe.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can run parallel (Several cores).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uses pipelines  and optimize the operations needed to minimum iterations.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Shape 126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262" name="Shape 12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Shape 1263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Creating streams: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IntStream.range(1, 100);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Stream.of("Java 8 ", "Lambdas");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File.list(Paths.get("some-folder"));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Files.lines(Paths.get("data.txt"));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myList.parallelStream();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Stream.iterate(new int[]{0, 1}, t -&gt; new int[]{t[1], t[0]+t[1]})</a:t>
            </a:r>
          </a:p>
          <a:p>
            <a:pPr marL="45720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Shape 126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269" name="Shape 12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0" name="Shape 1270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	Map</a:t>
            </a:r>
            <a:b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ct val="175000"/>
              <a:buFont typeface="Arial"/>
              <a:buChar char="•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&lt;R&gt; Stream&lt;R&gt; map (Function&lt;?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T, ?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mapper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28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8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8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Apply the mapper function on each element of the stream. And generate a new stream of the output by gathering the results of the mapper function.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Shape 1275"/>
          <p:cNvSpPr txBox="1"/>
          <p:nvPr/>
        </p:nvSpPr>
        <p:spPr>
          <a:xfrm>
            <a:off x="250825" y="4365625"/>
            <a:ext cx="8785225" cy="18081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6" name="Shape 127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277" name="Shape 12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8" name="Shape 1278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	Map</a:t>
            </a:r>
            <a:b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ct val="175000"/>
              <a:buFont typeface="Arial"/>
              <a:buChar char="•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&lt;R&gt; Stream&lt;R&gt; map (Function&lt;?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T, ?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mapper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28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8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8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Apply the mapper function on each element of the stream. And generate a new stream of the output by gathering the results of the mapper function.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Stream&lt;String&gt;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fatDishes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.stream()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.map(Dish::getName)	</a:t>
            </a: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Shape 1283"/>
          <p:cNvSpPr txBox="1"/>
          <p:nvPr/>
        </p:nvSpPr>
        <p:spPr>
          <a:xfrm>
            <a:off x="250825" y="4365625"/>
            <a:ext cx="8785225" cy="18081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4" name="Shape 1284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285" name="Shape 12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6" name="Shape 1286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	Map</a:t>
            </a:r>
            <a:b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ct val="175000"/>
              <a:buFont typeface="Arial"/>
              <a:buChar char="•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&lt;R&gt; Stream&lt;R&gt; map (Function&lt;?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T, ?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mapper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28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8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8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Apply the mapper function on each element of the stream. And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generate a new stream of the output by gathering the results of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the mapper function.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Stream&lt;String&gt;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fatDishes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.stream()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.map(Dish::getName)	</a:t>
            </a: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87" name="Shape 1287"/>
          <p:cNvSpPr txBox="1"/>
          <p:nvPr/>
        </p:nvSpPr>
        <p:spPr>
          <a:xfrm>
            <a:off x="4491037" y="5524500"/>
            <a:ext cx="4329112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Convert a stream of Dishes to names stream</a:t>
            </a:r>
          </a:p>
        </p:txBody>
      </p:sp>
      <p:cxnSp>
        <p:nvCxnSpPr>
          <p:cNvPr id="1288" name="Shape 1288"/>
          <p:cNvCxnSpPr/>
          <p:nvPr/>
        </p:nvCxnSpPr>
        <p:spPr>
          <a:xfrm rot="10800000">
            <a:off x="3419475" y="5270500"/>
            <a:ext cx="1071561" cy="439736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Shape 129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294" name="Shape 12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5" name="Shape 1295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	Map</a:t>
            </a:r>
            <a:b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96" name="Shape 1296"/>
          <p:cNvSpPr txBox="1"/>
          <p:nvPr/>
        </p:nvSpPr>
        <p:spPr>
          <a:xfrm>
            <a:off x="1979611" y="2565400"/>
            <a:ext cx="792162" cy="576262"/>
          </a:xfrm>
          <a:prstGeom prst="rect">
            <a:avLst/>
          </a:prstGeom>
          <a:solidFill>
            <a:srgbClr val="552438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Dish</a:t>
            </a:r>
          </a:p>
        </p:txBody>
      </p:sp>
      <p:sp>
        <p:nvSpPr>
          <p:cNvPr id="1297" name="Shape 1297"/>
          <p:cNvSpPr txBox="1"/>
          <p:nvPr/>
        </p:nvSpPr>
        <p:spPr>
          <a:xfrm>
            <a:off x="2871786" y="2565400"/>
            <a:ext cx="792162" cy="576262"/>
          </a:xfrm>
          <a:prstGeom prst="rect">
            <a:avLst/>
          </a:prstGeom>
          <a:solidFill>
            <a:srgbClr val="552438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Dish</a:t>
            </a:r>
          </a:p>
        </p:txBody>
      </p:sp>
      <p:sp>
        <p:nvSpPr>
          <p:cNvPr id="1298" name="Shape 1298"/>
          <p:cNvSpPr txBox="1"/>
          <p:nvPr/>
        </p:nvSpPr>
        <p:spPr>
          <a:xfrm>
            <a:off x="3779837" y="2565400"/>
            <a:ext cx="792162" cy="576262"/>
          </a:xfrm>
          <a:prstGeom prst="rect">
            <a:avLst/>
          </a:prstGeom>
          <a:solidFill>
            <a:srgbClr val="552438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Dish</a:t>
            </a:r>
          </a:p>
        </p:txBody>
      </p:sp>
      <p:sp>
        <p:nvSpPr>
          <p:cNvPr id="1299" name="Shape 1299"/>
          <p:cNvSpPr txBox="1"/>
          <p:nvPr/>
        </p:nvSpPr>
        <p:spPr>
          <a:xfrm>
            <a:off x="4643437" y="2565400"/>
            <a:ext cx="792162" cy="576262"/>
          </a:xfrm>
          <a:prstGeom prst="rect">
            <a:avLst/>
          </a:prstGeom>
          <a:solidFill>
            <a:srgbClr val="552438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Dish</a:t>
            </a:r>
          </a:p>
        </p:txBody>
      </p:sp>
      <p:sp>
        <p:nvSpPr>
          <p:cNvPr id="1300" name="Shape 1300"/>
          <p:cNvSpPr/>
          <p:nvPr/>
        </p:nvSpPr>
        <p:spPr>
          <a:xfrm>
            <a:off x="2376486" y="3789362"/>
            <a:ext cx="2555875" cy="647700"/>
          </a:xfrm>
          <a:prstGeom prst="roundRect">
            <a:avLst>
              <a:gd name="adj" fmla="val 16667"/>
            </a:avLst>
          </a:prstGeom>
          <a:solidFill>
            <a:srgbClr val="552438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Map</a:t>
            </a:r>
          </a:p>
        </p:txBody>
      </p:sp>
      <p:sp>
        <p:nvSpPr>
          <p:cNvPr id="1301" name="Shape 1301"/>
          <p:cNvSpPr/>
          <p:nvPr/>
        </p:nvSpPr>
        <p:spPr>
          <a:xfrm>
            <a:off x="1835150" y="5084762"/>
            <a:ext cx="892174" cy="504824"/>
          </a:xfrm>
          <a:prstGeom prst="roundRect">
            <a:avLst>
              <a:gd name="adj" fmla="val 16667"/>
            </a:avLst>
          </a:prstGeom>
          <a:solidFill>
            <a:srgbClr val="552438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Dish Name</a:t>
            </a:r>
          </a:p>
        </p:txBody>
      </p:sp>
      <p:sp>
        <p:nvSpPr>
          <p:cNvPr id="1302" name="Shape 1302"/>
          <p:cNvSpPr/>
          <p:nvPr/>
        </p:nvSpPr>
        <p:spPr>
          <a:xfrm>
            <a:off x="2816225" y="5084762"/>
            <a:ext cx="892174" cy="504824"/>
          </a:xfrm>
          <a:prstGeom prst="roundRect">
            <a:avLst>
              <a:gd name="adj" fmla="val 16667"/>
            </a:avLst>
          </a:prstGeom>
          <a:solidFill>
            <a:srgbClr val="552438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Dish Name</a:t>
            </a:r>
          </a:p>
        </p:txBody>
      </p:sp>
      <p:sp>
        <p:nvSpPr>
          <p:cNvPr id="1303" name="Shape 1303"/>
          <p:cNvSpPr/>
          <p:nvPr/>
        </p:nvSpPr>
        <p:spPr>
          <a:xfrm>
            <a:off x="3779837" y="5084762"/>
            <a:ext cx="892174" cy="504824"/>
          </a:xfrm>
          <a:prstGeom prst="roundRect">
            <a:avLst>
              <a:gd name="adj" fmla="val 16667"/>
            </a:avLst>
          </a:prstGeom>
          <a:solidFill>
            <a:srgbClr val="552438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Dish Name</a:t>
            </a:r>
          </a:p>
        </p:txBody>
      </p:sp>
      <p:sp>
        <p:nvSpPr>
          <p:cNvPr id="1304" name="Shape 1304"/>
          <p:cNvSpPr/>
          <p:nvPr/>
        </p:nvSpPr>
        <p:spPr>
          <a:xfrm>
            <a:off x="4759325" y="5084762"/>
            <a:ext cx="892174" cy="504824"/>
          </a:xfrm>
          <a:prstGeom prst="roundRect">
            <a:avLst>
              <a:gd name="adj" fmla="val 16667"/>
            </a:avLst>
          </a:prstGeom>
          <a:solidFill>
            <a:srgbClr val="552438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Dish Name</a:t>
            </a:r>
          </a:p>
        </p:txBody>
      </p:sp>
      <p:sp>
        <p:nvSpPr>
          <p:cNvPr id="1305" name="Shape 1305"/>
          <p:cNvSpPr txBox="1"/>
          <p:nvPr/>
        </p:nvSpPr>
        <p:spPr>
          <a:xfrm>
            <a:off x="1619250" y="2384425"/>
            <a:ext cx="7200900" cy="936624"/>
          </a:xfrm>
          <a:prstGeom prst="rect">
            <a:avLst/>
          </a:prstGeom>
          <a:noFill/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6" name="Shape 1306"/>
          <p:cNvSpPr txBox="1"/>
          <p:nvPr/>
        </p:nvSpPr>
        <p:spPr>
          <a:xfrm>
            <a:off x="1619250" y="4941887"/>
            <a:ext cx="7200900" cy="935037"/>
          </a:xfrm>
          <a:prstGeom prst="rect">
            <a:avLst/>
          </a:prstGeom>
          <a:noFill/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07" name="Shape 1307"/>
          <p:cNvCxnSpPr/>
          <p:nvPr/>
        </p:nvCxnSpPr>
        <p:spPr>
          <a:xfrm flipH="1">
            <a:off x="3654425" y="3321050"/>
            <a:ext cx="9524" cy="406399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1308" name="Shape 1308"/>
          <p:cNvCxnSpPr/>
          <p:nvPr/>
        </p:nvCxnSpPr>
        <p:spPr>
          <a:xfrm flipH="1">
            <a:off x="3635375" y="4462462"/>
            <a:ext cx="11112" cy="406399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  <p:sp>
        <p:nvSpPr>
          <p:cNvPr id="1309" name="Shape 1309"/>
          <p:cNvSpPr txBox="1"/>
          <p:nvPr/>
        </p:nvSpPr>
        <p:spPr>
          <a:xfrm>
            <a:off x="6788150" y="2411411"/>
            <a:ext cx="2032000" cy="369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Collection of Dishes</a:t>
            </a:r>
          </a:p>
        </p:txBody>
      </p:sp>
      <p:sp>
        <p:nvSpPr>
          <p:cNvPr id="1310" name="Shape 1310"/>
          <p:cNvSpPr txBox="1"/>
          <p:nvPr/>
        </p:nvSpPr>
        <p:spPr>
          <a:xfrm>
            <a:off x="6762750" y="4932362"/>
            <a:ext cx="2057400" cy="368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Collection of Strings</a:t>
            </a:r>
          </a:p>
        </p:txBody>
      </p:sp>
    </p:spTree>
  </p:cSld>
  <p:clrMapOvr>
    <a:masterClrMapping/>
  </p:clrMapOvr>
  <p:transition spd="slow">
    <p:cut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Shape 131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316" name="Shape 13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7" name="Shape 1317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	Flat Map</a:t>
            </a:r>
            <a:b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&lt;R&gt; Stream&lt;R&gt; faltMap(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   Function&lt;?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T, </a:t>
            </a:r>
            <a:r>
              <a:rPr lang="en-US" sz="1600" b="0" i="0" u="sng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? </a:t>
            </a:r>
            <a:r>
              <a:rPr lang="en-US" sz="1600" b="1" i="0" u="sng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1600" b="1" i="0" u="sng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sng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Stream&lt;? </a:t>
            </a:r>
            <a:r>
              <a:rPr lang="en-US" sz="1600" b="1" i="0" u="sng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1600" b="1" i="0" u="sng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sng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R&gt;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mapper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Apply the mapper function on each element of the stream. And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generate a new stream of the output by gathering the result of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the inner streams  content.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Shape 1322"/>
          <p:cNvSpPr txBox="1"/>
          <p:nvPr/>
        </p:nvSpPr>
        <p:spPr>
          <a:xfrm>
            <a:off x="250825" y="4365625"/>
            <a:ext cx="8785225" cy="18081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3" name="Shape 132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324" name="Shape 13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Shape 1325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	Flat Map</a:t>
            </a:r>
            <a:b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&lt;R&gt; Stream&lt;R&gt; faltMap(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   Function&lt;?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T, </a:t>
            </a:r>
            <a:r>
              <a:rPr lang="en-US" sz="1600" b="0" i="0" u="sng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? </a:t>
            </a:r>
            <a:r>
              <a:rPr lang="en-US" sz="1600" b="1" i="0" u="sng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1600" b="1" i="0" u="sng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sng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Stream&lt;? </a:t>
            </a:r>
            <a:r>
              <a:rPr lang="en-US" sz="1600" b="1" i="0" u="sng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1600" b="1" i="0" u="sng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sng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R&gt;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mapper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Apply the mapper function on each element of the stream. And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generate a new stream of the output by gathering the result of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the inner streams  content.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menu.stream().flatMap(d -&gt; d.getNickNames().stream());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Shape 1330"/>
          <p:cNvSpPr txBox="1"/>
          <p:nvPr/>
        </p:nvSpPr>
        <p:spPr>
          <a:xfrm>
            <a:off x="250825" y="4365625"/>
            <a:ext cx="8785225" cy="18081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1" name="Shape 133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332" name="Shape 13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Shape 1333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	Flat Map</a:t>
            </a:r>
            <a:b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&lt;R&gt; Stream&lt;R&gt; faltMap(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   Function&lt;?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T, </a:t>
            </a:r>
            <a:r>
              <a:rPr lang="en-US" sz="1600" b="0" i="0" u="sng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? </a:t>
            </a:r>
            <a:r>
              <a:rPr lang="en-US" sz="1600" b="1" i="0" u="sng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1600" b="1" i="0" u="sng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sng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Stream&lt;? </a:t>
            </a:r>
            <a:r>
              <a:rPr lang="en-US" sz="1600" b="1" i="0" u="sng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1600" b="1" i="0" u="sng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sng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R&gt;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mapper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Apply the mapper function on each element of the stream. And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generate a new stream of the output by gathering the result of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the inner streams  content.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menu.stream().flatMap(d -&gt; d.getNickNames().stream());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34" name="Shape 1334"/>
          <p:cNvSpPr txBox="1"/>
          <p:nvPr/>
        </p:nvSpPr>
        <p:spPr>
          <a:xfrm>
            <a:off x="969898" y="5710225"/>
            <a:ext cx="7454999" cy="368400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Convert a stream of streams of the Dishes nicknames to names stream</a:t>
            </a:r>
          </a:p>
        </p:txBody>
      </p:sp>
      <p:cxnSp>
        <p:nvCxnSpPr>
          <p:cNvPr id="1335" name="Shape 1335"/>
          <p:cNvCxnSpPr/>
          <p:nvPr/>
        </p:nvCxnSpPr>
        <p:spPr>
          <a:xfrm rot="10800000">
            <a:off x="3851275" y="5084762"/>
            <a:ext cx="720724" cy="625475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/>
        </p:nvSpPr>
        <p:spPr>
          <a:xfrm>
            <a:off x="179386" y="2420936"/>
            <a:ext cx="8785225" cy="424814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190" name="Shape 1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Java 8 has a new feature:	Interfaces with default methods.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"default implementation"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Font typeface="Consolas"/>
              <a:buNone/>
            </a:pPr>
            <a:endParaRPr sz="1200" b="1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implements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92" name="Shape 192"/>
          <p:cNvCxnSpPr/>
          <p:nvPr/>
        </p:nvCxnSpPr>
        <p:spPr>
          <a:xfrm>
            <a:off x="179386" y="4076700"/>
            <a:ext cx="87852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Shape 1340"/>
          <p:cNvSpPr txBox="1"/>
          <p:nvPr/>
        </p:nvSpPr>
        <p:spPr>
          <a:xfrm>
            <a:off x="250825" y="4508500"/>
            <a:ext cx="8785225" cy="194468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1" name="Shape 134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342" name="Shape 13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Shape 1343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	Reduce</a:t>
            </a:r>
            <a:br>
              <a:rPr lang="en-US" sz="2000" b="1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1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Optional&lt;T&gt; reduce(</a:t>
            </a:r>
            <a:r>
              <a:rPr lang="en-US" sz="16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BinaryOperator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&lt;T&gt; </a:t>
            </a:r>
            <a:r>
              <a:rPr lang="en-US" sz="16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accumulator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Reduction of all the elements of the stream to one single value.</a:t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menu.stream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().map((d) -&gt; </a:t>
            </a:r>
            <a:r>
              <a:rPr lang="en-US" sz="16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d.getCalories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())</a:t>
            </a:r>
            <a:b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     .reduce((result, </a:t>
            </a:r>
            <a:r>
              <a:rPr lang="en-US" sz="16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cals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result += </a:t>
            </a:r>
            <a:r>
              <a:rPr lang="en-US" sz="16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cals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Shape 1348"/>
          <p:cNvSpPr txBox="1"/>
          <p:nvPr/>
        </p:nvSpPr>
        <p:spPr>
          <a:xfrm>
            <a:off x="250825" y="4508500"/>
            <a:ext cx="8785225" cy="194468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9" name="Shape 134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350" name="Shape 13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1" name="Shape 1351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	Reduce</a:t>
            </a:r>
            <a:br>
              <a:rPr lang="en-US" sz="2000" b="1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1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Optional&lt;T&gt; reduce(</a:t>
            </a:r>
            <a:r>
              <a:rPr lang="en-US" sz="16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BinaryOperator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&lt;T&gt; </a:t>
            </a:r>
            <a:r>
              <a:rPr lang="en-US" sz="16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accumulator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Reduction of all the elements of the stream to one single value.</a:t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menu.stream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().map((d) -&gt; </a:t>
            </a:r>
            <a:r>
              <a:rPr lang="en-US" sz="16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d.getCalories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())</a:t>
            </a:r>
            <a:b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     .reduce((result, </a:t>
            </a:r>
            <a:r>
              <a:rPr lang="en-US" sz="16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cals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result += </a:t>
            </a:r>
            <a:r>
              <a:rPr lang="en-US" sz="16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cals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52" name="Shape 1352"/>
          <p:cNvSpPr txBox="1"/>
          <p:nvPr/>
        </p:nvSpPr>
        <p:spPr>
          <a:xfrm>
            <a:off x="5435600" y="5837237"/>
            <a:ext cx="2879724" cy="368299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 all calories of the menu</a:t>
            </a:r>
          </a:p>
        </p:txBody>
      </p:sp>
      <p:cxnSp>
        <p:nvCxnSpPr>
          <p:cNvPr id="1353" name="Shape 1353"/>
          <p:cNvCxnSpPr/>
          <p:nvPr/>
        </p:nvCxnSpPr>
        <p:spPr>
          <a:xfrm rot="10800000">
            <a:off x="5287224" y="5295737"/>
            <a:ext cx="869100" cy="54150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Shape 135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359" name="Shape 13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0" name="Shape 1360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	Reduce</a:t>
            </a:r>
            <a:b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61" name="Shape 13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95511" y="2492375"/>
            <a:ext cx="3533774" cy="3760787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Shape 1366"/>
          <p:cNvSpPr txBox="1"/>
          <p:nvPr/>
        </p:nvSpPr>
        <p:spPr>
          <a:xfrm>
            <a:off x="250825" y="4365625"/>
            <a:ext cx="8785225" cy="18081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7" name="Shape 136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368" name="Shape 13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9" name="Shape 1369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	Filter</a:t>
            </a:r>
            <a:b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Stream&lt;T&gt; filter(Predicate&lt;?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predicate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Gather a stream of all the elements that match a given predicate.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menu.stream().filter(d -&gt; d.getCalories() &gt; 300);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Shape 1374"/>
          <p:cNvSpPr txBox="1"/>
          <p:nvPr/>
        </p:nvSpPr>
        <p:spPr>
          <a:xfrm>
            <a:off x="250825" y="4365625"/>
            <a:ext cx="8785225" cy="18081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5" name="Shape 137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376" name="Shape 13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7" name="Shape 1377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	Filter</a:t>
            </a:r>
            <a:b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Stream&lt;T&gt; filter(Predicate&lt;?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predicate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Gather a stream of all the elements that match a given predicate.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menu.stream().filter(d -&gt; d.getCalories() &gt; 300);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78" name="Shape 1378"/>
          <p:cNvSpPr txBox="1"/>
          <p:nvPr/>
        </p:nvSpPr>
        <p:spPr>
          <a:xfrm>
            <a:off x="1692275" y="5445125"/>
            <a:ext cx="5303836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a stream of dishes that has more than 300 calories</a:t>
            </a:r>
          </a:p>
        </p:txBody>
      </p:sp>
      <p:cxnSp>
        <p:nvCxnSpPr>
          <p:cNvPr id="1379" name="Shape 1379"/>
          <p:cNvCxnSpPr/>
          <p:nvPr/>
        </p:nvCxnSpPr>
        <p:spPr>
          <a:xfrm rot="10800000">
            <a:off x="4300137" y="5081225"/>
            <a:ext cx="254399" cy="363899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Shape 1384"/>
          <p:cNvSpPr txBox="1"/>
          <p:nvPr/>
        </p:nvSpPr>
        <p:spPr>
          <a:xfrm>
            <a:off x="250825" y="4365625"/>
            <a:ext cx="8785225" cy="18081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5" name="Shape 138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386" name="Shape 13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Shape 1387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	forEach</a:t>
            </a: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forEach(Consumer&lt;?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action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Apply the action for any member of the stream.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.stream().forEach(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System.</a:t>
            </a:r>
            <a:r>
              <a:rPr lang="en-US" sz="16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6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6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US" sz="16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.getName()));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Shape 1392"/>
          <p:cNvSpPr txBox="1"/>
          <p:nvPr/>
        </p:nvSpPr>
        <p:spPr>
          <a:xfrm>
            <a:off x="250825" y="4365625"/>
            <a:ext cx="8785225" cy="18081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3" name="Shape 139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394" name="Shape 13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5" name="Shape 1395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	forEach</a:t>
            </a: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forEach(Consumer&lt;?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action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Apply the action for any member of the stream.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.stream().forEach(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System.</a:t>
            </a:r>
            <a:r>
              <a:rPr lang="en-US" sz="16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6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6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US" sz="16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.getName()));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96" name="Shape 1396"/>
          <p:cNvSpPr txBox="1"/>
          <p:nvPr/>
        </p:nvSpPr>
        <p:spPr>
          <a:xfrm>
            <a:off x="1692275" y="5710237"/>
            <a:ext cx="3103561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 all names of all the dishes</a:t>
            </a:r>
          </a:p>
        </p:txBody>
      </p:sp>
      <p:cxnSp>
        <p:nvCxnSpPr>
          <p:cNvPr id="1397" name="Shape 1397"/>
          <p:cNvCxnSpPr/>
          <p:nvPr/>
        </p:nvCxnSpPr>
        <p:spPr>
          <a:xfrm rot="10800000" flipH="1">
            <a:off x="3851025" y="4901137"/>
            <a:ext cx="62999" cy="809099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Shape 1402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403" name="Shape 14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4" name="Shape 1404"/>
          <p:cNvSpPr txBox="1"/>
          <p:nvPr/>
        </p:nvSpPr>
        <p:spPr>
          <a:xfrm>
            <a:off x="323850" y="1557337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	more methods: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collect:		Convert the final stream to something else using a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		given collector.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sorted:		Returns a new Stream with all the elements sorted by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		a given comparator.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limit:		Returns a new stream with only N elements of the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		current stream.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anyMatch:	Returns true if there at least one element matching a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		given predicate.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allMatch:	Returns  true if all the element match a predicate.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Shape 140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410" name="Shape 14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Shape 1411"/>
          <p:cNvSpPr txBox="1"/>
          <p:nvPr/>
        </p:nvSpPr>
        <p:spPr>
          <a:xfrm>
            <a:off x="323850" y="1412875"/>
            <a:ext cx="882014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	more methods: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count:		Returns the number of elements in the stream.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distinct:	Returns a new Stream with no duplications (using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		equals method).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skip:		Returns a new Stream without the first N elements.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Min / max:	Returns  the minimum / maximum element using a 					provided comparator.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Concat:		Return a new stream containing elements from two 					streams.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Shape 1416"/>
          <p:cNvSpPr txBox="1"/>
          <p:nvPr/>
        </p:nvSpPr>
        <p:spPr>
          <a:xfrm>
            <a:off x="250825" y="2408236"/>
            <a:ext cx="8785200" cy="38876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7" name="Shape 141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418" name="Shape 14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Shape 1419"/>
          <p:cNvSpPr txBox="1"/>
          <p:nvPr/>
        </p:nvSpPr>
        <p:spPr>
          <a:xfrm>
            <a:off x="323850" y="1557337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</a:t>
            </a:r>
            <a:r>
              <a:rPr lang="en-US" sz="2000" b="1"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  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Group dishes by type (imperative):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Map&lt;Dish.Type, List&lt;Dish&gt;&gt; groupDishesByTypeMap = </a:t>
            </a:r>
            <a:r>
              <a:rPr lang="en-US" sz="1200" b="0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HashMap&lt;&gt;();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for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(Dish dish : menu)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final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Type type = dish.getType();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List&lt;Dish&gt; dishesForType = groupDishesByTypeMap.get(type);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if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(dishesForType == </a:t>
            </a:r>
            <a:r>
              <a:rPr lang="en-US" sz="1200" b="0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dishesForType = </a:t>
            </a:r>
            <a:r>
              <a:rPr lang="en-US" sz="1200" b="0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ArrayList&lt;&gt;();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groupDishesByTypeMap.put(type, dishesForType);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dishesForType.add(dish);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groupDishesByTypeMap;</a:t>
            </a: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/>
        </p:nvSpPr>
        <p:spPr>
          <a:xfrm>
            <a:off x="179386" y="2420936"/>
            <a:ext cx="8785225" cy="424814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199" name="Shape 1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Java 8 has a new feature:	Interfaces with default methods.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"default implementation"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Font typeface="Consolas"/>
              <a:buNone/>
            </a:pPr>
            <a:endParaRPr sz="1200" b="1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implements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main(String[]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Student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Student();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student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.doSomething();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179386" y="4076700"/>
            <a:ext cx="87852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02" name="Shape 202"/>
          <p:cNvCxnSpPr/>
          <p:nvPr/>
        </p:nvCxnSpPr>
        <p:spPr>
          <a:xfrm>
            <a:off x="179386" y="5229225"/>
            <a:ext cx="87852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Shape 1424"/>
          <p:cNvSpPr txBox="1"/>
          <p:nvPr/>
        </p:nvSpPr>
        <p:spPr>
          <a:xfrm>
            <a:off x="250825" y="2408236"/>
            <a:ext cx="8785200" cy="38876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Shape 142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426" name="Shape 14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7" name="Shape 1427"/>
          <p:cNvSpPr txBox="1"/>
          <p:nvPr/>
        </p:nvSpPr>
        <p:spPr>
          <a:xfrm>
            <a:off x="323850" y="1557337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</a:t>
            </a:r>
            <a:r>
              <a:rPr lang="en-US" sz="2000" b="1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  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Group dishes by type (Declerative):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Map&lt;Dish.Type, List&lt;Dish&gt;&gt; groupDishesByTypeMap =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 menu.stream().collect(Collectors.groupingBy(Dish::getType));</a:t>
            </a: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Shape 1432"/>
          <p:cNvSpPr txBox="1"/>
          <p:nvPr/>
        </p:nvSpPr>
        <p:spPr>
          <a:xfrm>
            <a:off x="250825" y="2408236"/>
            <a:ext cx="8785200" cy="38876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3" name="Shape 143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434" name="Shape 14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5" name="Shape 1435"/>
          <p:cNvSpPr txBox="1"/>
          <p:nvPr/>
        </p:nvSpPr>
        <p:spPr>
          <a:xfrm>
            <a:off x="323850" y="1557337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</a:t>
            </a:r>
            <a:r>
              <a:rPr lang="en-US" sz="2000" b="1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  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Group dishes by type (Declerative):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Map&lt;Dish.Type, List&lt;Dish&gt;&gt; groupDishesByTypeMap =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 menu.stream().collect(Collectors.groupingBy(Dish::getType));</a:t>
            </a: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36" name="Shape 1436"/>
          <p:cNvSpPr txBox="1"/>
          <p:nvPr/>
        </p:nvSpPr>
        <p:spPr>
          <a:xfrm>
            <a:off x="2879725" y="4170362"/>
            <a:ext cx="2603499" cy="368299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 created static method</a:t>
            </a:r>
          </a:p>
        </p:txBody>
      </p:sp>
      <p:cxnSp>
        <p:nvCxnSpPr>
          <p:cNvPr id="1437" name="Shape 1437"/>
          <p:cNvCxnSpPr/>
          <p:nvPr/>
        </p:nvCxnSpPr>
        <p:spPr>
          <a:xfrm rot="10800000" flipH="1">
            <a:off x="4572000" y="3500437"/>
            <a:ext cx="576262" cy="669925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Shape 1442"/>
          <p:cNvSpPr txBox="1"/>
          <p:nvPr/>
        </p:nvSpPr>
        <p:spPr>
          <a:xfrm>
            <a:off x="250825" y="2636836"/>
            <a:ext cx="8785225" cy="165576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3" name="Shape 144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444" name="Shape 14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Shape 1445"/>
          <p:cNvSpPr txBox="1"/>
          <p:nvPr/>
        </p:nvSpPr>
        <p:spPr>
          <a:xfrm>
            <a:off x="323850" y="1557337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  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examples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 lines of all files of “txt“ type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Files.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list(Paths.get(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“/filesLocation”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.filter(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.toString().endsWith(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“txt”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.flatMap(Files.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lines(</a:t>
            </a:r>
            <a:r>
              <a:rPr lang="en-US" sz="14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charset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.map(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::parse);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Shape 1450"/>
          <p:cNvSpPr txBox="1"/>
          <p:nvPr/>
        </p:nvSpPr>
        <p:spPr>
          <a:xfrm>
            <a:off x="250825" y="2636836"/>
            <a:ext cx="8785225" cy="165576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1" name="Shape 145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452" name="Shape 14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3" name="Shape 1453"/>
          <p:cNvSpPr txBox="1"/>
          <p:nvPr/>
        </p:nvSpPr>
        <p:spPr>
          <a:xfrm>
            <a:off x="323850" y="1557337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  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examples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 lines of all files of “txt“ type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Files.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list(Paths.get(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“/filesLocation”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.filter(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.toString().endsWith(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“txt”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.flatMap(Files.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lines(</a:t>
            </a:r>
            <a:r>
              <a:rPr lang="en-US" sz="14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charset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.map(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::parse);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Files.list will generate a Stream of Pathes.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 want only “txt” files so we will use filter. 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Shape 1458"/>
          <p:cNvSpPr txBox="1"/>
          <p:nvPr/>
        </p:nvSpPr>
        <p:spPr>
          <a:xfrm>
            <a:off x="250825" y="2636836"/>
            <a:ext cx="8785225" cy="165576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9" name="Shape 145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460" name="Shape 14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1" name="Shape 1461"/>
          <p:cNvSpPr txBox="1"/>
          <p:nvPr/>
        </p:nvSpPr>
        <p:spPr>
          <a:xfrm>
            <a:off x="323850" y="1557337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  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examples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 lines of all files of “txt“ type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Files.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list(Paths.get(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“/filesLocation”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.filter(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.toString().endsWith(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“txt”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.flatMap(Files.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lines(</a:t>
            </a:r>
            <a:r>
              <a:rPr lang="en-US" sz="14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charset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.map(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::parse);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400" b="1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Now we have a Stream of Paths which includes files.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But a file can also be considered as a stream of Strings.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Shape 1466"/>
          <p:cNvSpPr txBox="1"/>
          <p:nvPr/>
        </p:nvSpPr>
        <p:spPr>
          <a:xfrm>
            <a:off x="250825" y="2636836"/>
            <a:ext cx="8785225" cy="165576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7" name="Shape 146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468" name="Shape 14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Shape 1469"/>
          <p:cNvSpPr txBox="1"/>
          <p:nvPr/>
        </p:nvSpPr>
        <p:spPr>
          <a:xfrm>
            <a:off x="323850" y="1557337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  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examples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 lines of all files of “txt“ type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Files.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list(Paths.get(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“/filesLocation”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.filter(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.toString().endsWith(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“txt”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.flatMap(Files.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lines(</a:t>
            </a:r>
            <a:r>
              <a:rPr lang="en-US" sz="14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charset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.map(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::parse)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400" b="1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Now we have a Stream of Paths which includes files.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But a file can also be considered as a stream of Strings.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FlatMap will produce one stream of Strings.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Shape 1474"/>
          <p:cNvSpPr txBox="1"/>
          <p:nvPr/>
        </p:nvSpPr>
        <p:spPr>
          <a:xfrm>
            <a:off x="250825" y="2636836"/>
            <a:ext cx="8785225" cy="136842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5" name="Shape 147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476" name="Shape 14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7" name="Shape 1477"/>
          <p:cNvSpPr txBox="1"/>
          <p:nvPr/>
        </p:nvSpPr>
        <p:spPr>
          <a:xfrm>
            <a:off x="323850" y="1557337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  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examples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 lines of all files of “txt“ type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Files.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list(Paths.get(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“/filesLocation”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.filter(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.toString().endsWith(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“txt”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.flatMap(Files.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lines(</a:t>
            </a:r>
            <a:r>
              <a:rPr lang="en-US" sz="14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charset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.map(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::parse)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Finally, we would like to Parse the lines to our known and convenient object form.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Shape 1482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Streams concurrency</a:t>
            </a:r>
          </a:p>
        </p:txBody>
      </p:sp>
      <p:pic>
        <p:nvPicPr>
          <p:cNvPr id="1483" name="Shape 14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4" name="Shape 1484"/>
          <p:cNvSpPr txBox="1"/>
          <p:nvPr/>
        </p:nvSpPr>
        <p:spPr>
          <a:xfrm>
            <a:off x="300037" y="1543050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485" name="Shape 14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2712" y="1989136"/>
            <a:ext cx="5783262" cy="367188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486" name="Shape 1486"/>
          <p:cNvSpPr txBox="1"/>
          <p:nvPr/>
        </p:nvSpPr>
        <p:spPr>
          <a:xfrm>
            <a:off x="5856287" y="2000250"/>
            <a:ext cx="1296986" cy="136842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Shape 1491"/>
          <p:cNvSpPr txBox="1"/>
          <p:nvPr/>
        </p:nvSpPr>
        <p:spPr>
          <a:xfrm>
            <a:off x="179386" y="2565400"/>
            <a:ext cx="8785225" cy="5762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2" name="Shape 1492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Streams concurrency</a:t>
            </a:r>
          </a:p>
        </p:txBody>
      </p:sp>
      <p:pic>
        <p:nvPicPr>
          <p:cNvPr id="1493" name="Shape 14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Shape 1494"/>
          <p:cNvSpPr txBox="1"/>
          <p:nvPr/>
        </p:nvSpPr>
        <p:spPr>
          <a:xfrm>
            <a:off x="323850" y="1701800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can also be iterated and processed in a parallel way.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menu.parallelStream().forEach(Dish::heavyCalculation);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stream will be processed using several threads.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By default, the number of threads is the number of processors.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ParallelStream uses ForkJoin framework behind the scenes.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ParallelStream will not keep the order of the original stream.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Shape 1499"/>
          <p:cNvSpPr txBox="1"/>
          <p:nvPr/>
        </p:nvSpPr>
        <p:spPr>
          <a:xfrm>
            <a:off x="179386" y="2349500"/>
            <a:ext cx="8785225" cy="431958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0" name="Shape 150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Streams concurrency</a:t>
            </a:r>
          </a:p>
        </p:txBody>
      </p:sp>
      <p:pic>
        <p:nvPicPr>
          <p:cNvPr id="1501" name="Shape 15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2" name="Shape 1502"/>
          <p:cNvSpPr txBox="1"/>
          <p:nvPr/>
        </p:nvSpPr>
        <p:spPr>
          <a:xfrm>
            <a:off x="323850" y="1701800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Parallel processing should be used only with large scale data: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menu.parallelStream().sorted(Dish::compareTo) 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 Vs 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menu.stream().sorted(Dish::compareTo)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503" name="Shape 15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27311" y="3330575"/>
            <a:ext cx="3171825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/>
        </p:nvSpPr>
        <p:spPr>
          <a:xfrm>
            <a:off x="179386" y="2420936"/>
            <a:ext cx="8785225" cy="424814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Shape 20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209" name="Shape 2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Java 8 has a new feature:	Interfaces with default methods.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"default implementation"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Font typeface="Consolas"/>
              <a:buNone/>
            </a:pPr>
            <a:endParaRPr sz="1200" b="1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implements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main(String[]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Student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Student();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student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.doSomething();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11" name="Shape 211"/>
          <p:cNvCxnSpPr/>
          <p:nvPr/>
        </p:nvCxnSpPr>
        <p:spPr>
          <a:xfrm>
            <a:off x="179386" y="4076700"/>
            <a:ext cx="87852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12" name="Shape 212"/>
          <p:cNvCxnSpPr/>
          <p:nvPr/>
        </p:nvCxnSpPr>
        <p:spPr>
          <a:xfrm>
            <a:off x="179386" y="5229225"/>
            <a:ext cx="87852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13" name="Shape 213"/>
          <p:cNvSpPr txBox="1"/>
          <p:nvPr/>
        </p:nvSpPr>
        <p:spPr>
          <a:xfrm>
            <a:off x="4719637" y="4545012"/>
            <a:ext cx="3894136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()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implementation of A.doSomething</a:t>
            </a:r>
          </a:p>
        </p:txBody>
      </p:sp>
      <p:cxnSp>
        <p:nvCxnSpPr>
          <p:cNvPr id="214" name="Shape 214"/>
          <p:cNvCxnSpPr/>
          <p:nvPr/>
        </p:nvCxnSpPr>
        <p:spPr>
          <a:xfrm rot="10800000">
            <a:off x="2484437" y="4729162"/>
            <a:ext cx="2235199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Shape 150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Optionals</a:t>
            </a:r>
            <a:endParaRPr lang="en-US" sz="4000" b="0" i="0" u="none" strike="noStrike" cap="none" baseline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09" name="Shape 15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0" name="Shape 1510"/>
          <p:cNvSpPr txBox="1"/>
          <p:nvPr/>
        </p:nvSpPr>
        <p:spPr>
          <a:xfrm>
            <a:off x="323850" y="1701800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511" name="Shape 15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4436" y="2706686"/>
            <a:ext cx="3611561" cy="269557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Shape 1516"/>
          <p:cNvSpPr txBox="1"/>
          <p:nvPr/>
        </p:nvSpPr>
        <p:spPr>
          <a:xfrm>
            <a:off x="179386" y="3860800"/>
            <a:ext cx="8785225" cy="280828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7" name="Shape 151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Optionals</a:t>
            </a:r>
          </a:p>
        </p:txBody>
      </p:sp>
      <p:pic>
        <p:nvPicPr>
          <p:cNvPr id="1518" name="Shape 15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9" name="Shape 1519"/>
          <p:cNvSpPr txBox="1"/>
          <p:nvPr/>
        </p:nvSpPr>
        <p:spPr>
          <a:xfrm>
            <a:off x="323850" y="1701800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 order to avoid Null Pointer Exceptions we must check for nulls all the time.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All this checks are causing a messy boiler-plate code: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 example: print all the dishes recommended side-dishes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User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usersMap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"userName"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!=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Adress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.getAddress();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1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!=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	City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city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.getCity();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city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!=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city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.getName());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Shape 1524"/>
          <p:cNvSpPr txBox="1"/>
          <p:nvPr/>
        </p:nvSpPr>
        <p:spPr>
          <a:xfrm>
            <a:off x="179386" y="3860800"/>
            <a:ext cx="8785225" cy="280828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5" name="Shape 152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Optionals</a:t>
            </a:r>
          </a:p>
        </p:txBody>
      </p:sp>
      <p:pic>
        <p:nvPicPr>
          <p:cNvPr id="1526" name="Shape 15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7" name="Shape 1527"/>
          <p:cNvSpPr txBox="1"/>
          <p:nvPr/>
        </p:nvSpPr>
        <p:spPr>
          <a:xfrm>
            <a:off x="323850" y="1701800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 order to avoid Null Pointer Exceptions we must check for nulls all the time.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All this checks are causing a messy boiler-plate code: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 example: print the user’s city name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User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usersMap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"userName"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!=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Adress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.getAddress();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!=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	City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city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.getCity();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city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!=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city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.getName());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28" name="Shape 1528"/>
          <p:cNvSpPr txBox="1"/>
          <p:nvPr/>
        </p:nvSpPr>
        <p:spPr>
          <a:xfrm>
            <a:off x="684212" y="4133850"/>
            <a:ext cx="1800299" cy="288899"/>
          </a:xfrm>
          <a:prstGeom prst="rect">
            <a:avLst/>
          </a:prstGeom>
          <a:noFill/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9" name="Shape 1529"/>
          <p:cNvSpPr txBox="1"/>
          <p:nvPr/>
        </p:nvSpPr>
        <p:spPr>
          <a:xfrm>
            <a:off x="1258887" y="4524375"/>
            <a:ext cx="1800299" cy="288899"/>
          </a:xfrm>
          <a:prstGeom prst="rect">
            <a:avLst/>
          </a:prstGeom>
          <a:noFill/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0" name="Shape 1530"/>
          <p:cNvSpPr txBox="1"/>
          <p:nvPr/>
        </p:nvSpPr>
        <p:spPr>
          <a:xfrm>
            <a:off x="1738311" y="4916487"/>
            <a:ext cx="1800299" cy="288899"/>
          </a:xfrm>
          <a:prstGeom prst="rect">
            <a:avLst/>
          </a:prstGeom>
          <a:noFill/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1" name="Shape 1531"/>
          <p:cNvSpPr txBox="1"/>
          <p:nvPr/>
        </p:nvSpPr>
        <p:spPr>
          <a:xfrm>
            <a:off x="468312" y="6181725"/>
            <a:ext cx="2284500" cy="369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Boilerplate null checks</a:t>
            </a:r>
          </a:p>
        </p:txBody>
      </p:sp>
      <p:cxnSp>
        <p:nvCxnSpPr>
          <p:cNvPr id="1532" name="Shape 1532"/>
          <p:cNvCxnSpPr/>
          <p:nvPr/>
        </p:nvCxnSpPr>
        <p:spPr>
          <a:xfrm rot="10800000" flipH="1">
            <a:off x="954225" y="4441175"/>
            <a:ext cx="26699" cy="1765799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1533" name="Shape 1533"/>
          <p:cNvCxnSpPr/>
          <p:nvPr/>
        </p:nvCxnSpPr>
        <p:spPr>
          <a:xfrm rot="10800000" flipH="1">
            <a:off x="1248525" y="4813425"/>
            <a:ext cx="299399" cy="1366799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1534" name="Shape 1534"/>
          <p:cNvCxnSpPr>
            <a:stCxn id="1531" idx="0"/>
          </p:cNvCxnSpPr>
          <p:nvPr/>
        </p:nvCxnSpPr>
        <p:spPr>
          <a:xfrm rot="10800000" flipH="1">
            <a:off x="1610562" y="5225925"/>
            <a:ext cx="467400" cy="95580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Shape 153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Optionals</a:t>
            </a:r>
          </a:p>
        </p:txBody>
      </p:sp>
      <p:pic>
        <p:nvPicPr>
          <p:cNvPr id="1540" name="Shape 15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1" name="Shape 1541"/>
          <p:cNvSpPr txBox="1"/>
          <p:nvPr/>
        </p:nvSpPr>
        <p:spPr>
          <a:xfrm>
            <a:off x="323850" y="14128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 optional is an object that can either contain a value or be empty.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 Optional can be considered as a Collection with only one element.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Optional interface exposes some nice methods to avoid the boilerplate: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Get		return the value if present, throw NoSuchElement  if not.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ifPresent 	apply given method only if not null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OrElse	Return current value if present, other wise return given 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	object.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OrElseThrow	Return current value if present, Throw a custom exception if 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		not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Optionals are also called Monads in other languages.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00100" marR="0" lvl="1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Shape 1546"/>
          <p:cNvSpPr txBox="1"/>
          <p:nvPr/>
        </p:nvSpPr>
        <p:spPr>
          <a:xfrm>
            <a:off x="192086" y="5013325"/>
            <a:ext cx="8785225" cy="93662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7" name="Shape 1547"/>
          <p:cNvSpPr txBox="1"/>
          <p:nvPr/>
        </p:nvSpPr>
        <p:spPr>
          <a:xfrm>
            <a:off x="179386" y="2347911"/>
            <a:ext cx="8785225" cy="136842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8" name="Shape 154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Optionals</a:t>
            </a:r>
          </a:p>
        </p:txBody>
      </p:sp>
      <p:pic>
        <p:nvPicPr>
          <p:cNvPr id="1549" name="Shape 15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0" name="Shape 1550"/>
          <p:cNvSpPr txBox="1"/>
          <p:nvPr/>
        </p:nvSpPr>
        <p:spPr>
          <a:xfrm>
            <a:off x="323850" y="1701800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Print city name  (without optional):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City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city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getCity(...);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200" b="1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city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!=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city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.getName());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Print city name (with optional):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Optional&lt;City&gt;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city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getCity(...);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city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.ifPresent(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.getName()));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Shape 1555"/>
          <p:cNvSpPr txBox="1"/>
          <p:nvPr/>
        </p:nvSpPr>
        <p:spPr>
          <a:xfrm>
            <a:off x="179386" y="2349500"/>
            <a:ext cx="8785225" cy="136683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6" name="Shape 155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Optionals</a:t>
            </a:r>
          </a:p>
        </p:txBody>
      </p:sp>
      <p:pic>
        <p:nvPicPr>
          <p:cNvPr id="1557" name="Shape 15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8" name="Shape 1558"/>
          <p:cNvSpPr txBox="1"/>
          <p:nvPr/>
        </p:nvSpPr>
        <p:spPr>
          <a:xfrm>
            <a:off x="323850" y="1701800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Optionals can be filtered: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city</a:t>
            </a:r>
            <a:b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  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.filter(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ct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.getSize() &gt; 30000)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   .ifPresent(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ct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System.</a:t>
            </a:r>
            <a:r>
              <a:rPr lang="en-US" sz="16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6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6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ct</a:t>
            </a:r>
            <a:r>
              <a:rPr lang="en-US" sz="16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.getName()));</a:t>
            </a: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If the dish present and has more than 300 calories it will be returns,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If not, NoSuchElement exception will be thrown.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Shape 1563"/>
          <p:cNvSpPr txBox="1"/>
          <p:nvPr/>
        </p:nvSpPr>
        <p:spPr>
          <a:xfrm>
            <a:off x="179386" y="2636836"/>
            <a:ext cx="8785225" cy="7921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4" name="Shape 1564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Optionals</a:t>
            </a:r>
          </a:p>
        </p:txBody>
      </p:sp>
      <p:pic>
        <p:nvPicPr>
          <p:cNvPr id="1565" name="Shape 15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6" name="Shape 1566"/>
          <p:cNvSpPr txBox="1"/>
          <p:nvPr/>
        </p:nvSpPr>
        <p:spPr>
          <a:xfrm>
            <a:off x="323850" y="1701800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Optionals can be mapped: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String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cityName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city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.map(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ct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ct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.getName()).get();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map (or flatMap) function will return a new optional with the mapped value.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Shape 1571"/>
          <p:cNvSpPr txBox="1"/>
          <p:nvPr/>
        </p:nvSpPr>
        <p:spPr>
          <a:xfrm>
            <a:off x="179386" y="4437062"/>
            <a:ext cx="8785225" cy="23050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2" name="Shape 1572"/>
          <p:cNvSpPr txBox="1"/>
          <p:nvPr/>
        </p:nvSpPr>
        <p:spPr>
          <a:xfrm>
            <a:off x="179386" y="1863725"/>
            <a:ext cx="8785225" cy="199707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3" name="Shape 157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Optionals</a:t>
            </a:r>
          </a:p>
        </p:txBody>
      </p:sp>
      <p:pic>
        <p:nvPicPr>
          <p:cNvPr id="1574" name="Shape 15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637" y="1463675"/>
            <a:ext cx="8545500" cy="527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5" name="Shape 15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6" name="Shape 1576"/>
          <p:cNvSpPr/>
          <p:nvPr/>
        </p:nvSpPr>
        <p:spPr>
          <a:xfrm>
            <a:off x="1061250" y="4485800"/>
            <a:ext cx="6216000" cy="2211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Shape 1581"/>
          <p:cNvSpPr txBox="1"/>
          <p:nvPr/>
        </p:nvSpPr>
        <p:spPr>
          <a:xfrm>
            <a:off x="179386" y="4437062"/>
            <a:ext cx="8785200" cy="2305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2" name="Shape 1582"/>
          <p:cNvSpPr txBox="1"/>
          <p:nvPr/>
        </p:nvSpPr>
        <p:spPr>
          <a:xfrm>
            <a:off x="179386" y="1863725"/>
            <a:ext cx="8785200" cy="19971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3" name="Shape 158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00" cy="1150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Optionals</a:t>
            </a:r>
          </a:p>
        </p:txBody>
      </p:sp>
      <p:pic>
        <p:nvPicPr>
          <p:cNvPr id="1584" name="Shape 15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600" cy="11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Shape 15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4637" y="1463675"/>
            <a:ext cx="8545500" cy="527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Shape 1590"/>
          <p:cNvSpPr txBox="1"/>
          <p:nvPr/>
        </p:nvSpPr>
        <p:spPr>
          <a:xfrm>
            <a:off x="179386" y="4437062"/>
            <a:ext cx="8785225" cy="23050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1" name="Shape 1591"/>
          <p:cNvSpPr txBox="1"/>
          <p:nvPr/>
        </p:nvSpPr>
        <p:spPr>
          <a:xfrm>
            <a:off x="179386" y="1863725"/>
            <a:ext cx="8785225" cy="199707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2" name="Shape 1592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Optionals</a:t>
            </a:r>
          </a:p>
        </p:txBody>
      </p:sp>
      <p:pic>
        <p:nvPicPr>
          <p:cNvPr id="1593" name="Shape 15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4" name="Shape 15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4637" y="1463675"/>
            <a:ext cx="8545512" cy="5278437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Shape 1595"/>
          <p:cNvSpPr txBox="1"/>
          <p:nvPr/>
        </p:nvSpPr>
        <p:spPr>
          <a:xfrm>
            <a:off x="6627811" y="4672012"/>
            <a:ext cx="1787524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Null checks!!!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220" name="Shape 2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Shape 221"/>
          <p:cNvSpPr txBox="1"/>
          <p:nvPr/>
        </p:nvSpPr>
        <p:spPr>
          <a:xfrm>
            <a:off x="323850" y="16287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 interface method with a default implementation is called: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Defender-method</a:t>
            </a: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or </a:t>
            </a:r>
            <a:r>
              <a:rPr lang="en-US" sz="20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Virtual extension method</a:t>
            </a: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Shape 1600"/>
          <p:cNvSpPr txBox="1"/>
          <p:nvPr/>
        </p:nvSpPr>
        <p:spPr>
          <a:xfrm>
            <a:off x="179386" y="4437062"/>
            <a:ext cx="8785225" cy="23050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1" name="Shape 1601"/>
          <p:cNvSpPr txBox="1"/>
          <p:nvPr/>
        </p:nvSpPr>
        <p:spPr>
          <a:xfrm>
            <a:off x="179386" y="1863725"/>
            <a:ext cx="8785225" cy="199707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2" name="Shape 1602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Optionals</a:t>
            </a:r>
          </a:p>
        </p:txBody>
      </p:sp>
      <p:pic>
        <p:nvPicPr>
          <p:cNvPr id="1603" name="Shape 16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4" name="Shape 16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4637" y="1463675"/>
            <a:ext cx="8545512" cy="5278437"/>
          </a:xfrm>
          <a:prstGeom prst="rect">
            <a:avLst/>
          </a:prstGeom>
          <a:noFill/>
          <a:ln>
            <a:noFill/>
          </a:ln>
        </p:spPr>
      </p:pic>
      <p:sp>
        <p:nvSpPr>
          <p:cNvPr id="1605" name="Shape 1605"/>
          <p:cNvSpPr txBox="1"/>
          <p:nvPr/>
        </p:nvSpPr>
        <p:spPr>
          <a:xfrm>
            <a:off x="6627811" y="4672012"/>
            <a:ext cx="2192336" cy="923924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Null checks!!!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is it really better?</a:t>
            </a:r>
          </a:p>
        </p:txBody>
      </p:sp>
    </p:spTree>
  </p:cSld>
  <p:clrMapOvr>
    <a:masterClrMapping/>
  </p:clrMapOvr>
  <p:transition spd="slow">
    <p:cut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Shape 161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Optionals</a:t>
            </a:r>
          </a:p>
        </p:txBody>
      </p:sp>
      <p:pic>
        <p:nvPicPr>
          <p:cNvPr id="1611" name="Shape 16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2" name="Shape 1612"/>
          <p:cNvSpPr txBox="1"/>
          <p:nvPr/>
        </p:nvSpPr>
        <p:spPr>
          <a:xfrm>
            <a:off x="323850" y="1701800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No!!!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Optionals are built for functional programming.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Shape 1617"/>
          <p:cNvSpPr txBox="1"/>
          <p:nvPr/>
        </p:nvSpPr>
        <p:spPr>
          <a:xfrm>
            <a:off x="179386" y="3776662"/>
            <a:ext cx="8785200" cy="16557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8" name="Shape 161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Optionals</a:t>
            </a:r>
          </a:p>
        </p:txBody>
      </p:sp>
      <p:pic>
        <p:nvPicPr>
          <p:cNvPr id="1619" name="Shape 16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0" name="Shape 1620"/>
          <p:cNvSpPr txBox="1"/>
          <p:nvPr/>
        </p:nvSpPr>
        <p:spPr>
          <a:xfrm>
            <a:off x="323850" y="1701800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No!!!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Optionals are built for functional programming.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proper way to get the user’s city name using optionals is this: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Optional&lt;User&gt;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usersMap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"userName"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user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.map(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.getAddress())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    .map(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.getCity())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.ifPresent(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.getName()));</a:t>
            </a: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Shape 1625"/>
          <p:cNvSpPr txBox="1"/>
          <p:nvPr/>
        </p:nvSpPr>
        <p:spPr>
          <a:xfrm>
            <a:off x="179386" y="4437062"/>
            <a:ext cx="8785225" cy="23050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6" name="Shape 1626"/>
          <p:cNvSpPr txBox="1"/>
          <p:nvPr/>
        </p:nvSpPr>
        <p:spPr>
          <a:xfrm>
            <a:off x="179386" y="1863725"/>
            <a:ext cx="8785225" cy="199707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7" name="Shape 162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Optionals</a:t>
            </a:r>
          </a:p>
        </p:txBody>
      </p:sp>
      <p:pic>
        <p:nvPicPr>
          <p:cNvPr id="1628" name="Shape 16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9" name="Shape 1629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So we can change this: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User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usersMap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"userName"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!=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Adress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.getAddress();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!=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City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city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.getCity();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city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!=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city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.getName());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 this: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Optional&lt;User&gt;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usersMap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"userName"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user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.map(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.getAddress())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    .map(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.getCity())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.ifPresent(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.getName()));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Shape 1634"/>
          <p:cNvSpPr txBox="1"/>
          <p:nvPr/>
        </p:nvSpPr>
        <p:spPr>
          <a:xfrm>
            <a:off x="584200" y="2349500"/>
            <a:ext cx="7372349" cy="316706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5" name="Shape 16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2586" y="3998912"/>
            <a:ext cx="1074737" cy="1392236"/>
          </a:xfrm>
          <a:prstGeom prst="rect">
            <a:avLst/>
          </a:prstGeom>
          <a:noFill/>
          <a:ln>
            <a:noFill/>
          </a:ln>
        </p:spPr>
      </p:pic>
      <p:sp>
        <p:nvSpPr>
          <p:cNvPr id="1636" name="Shape 163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637" name="Shape 16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8" name="Shape 16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5650" y="2420936"/>
            <a:ext cx="6381749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Shape 164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644" name="Shape 16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5" name="Shape 1645"/>
          <p:cNvSpPr txBox="1"/>
          <p:nvPr/>
        </p:nvSpPr>
        <p:spPr>
          <a:xfrm>
            <a:off x="323850" y="2133600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There are multiple log files in the logs folder.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 files are very big and cannot be loaded to the memory.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Our job is to analyze the logs.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Do not use try/catch.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Just throw exceptions.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Shape 165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651" name="Shape 16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2" name="Shape 1652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Project: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Simple Maven project.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LogEntry.java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		An entity class to represent a log entry.</a:t>
            </a:r>
            <a:r>
              <a:rPr lang="en-US"/>
              <a:t>		</a:t>
            </a:r>
            <a:br>
              <a:rPr lang="en-US"/>
            </a:br>
            <a:r>
              <a:rPr lang="en-US"/>
              <a:t>						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It has parse method to generate a LogEnrty </a:t>
            </a: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						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out of a line according to the log pattern.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LogAnalyiticService: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Logics class (which we need to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			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		implement).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LogAnaltyicesServiceTest: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Test class.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Shape 1657"/>
          <p:cNvSpPr txBox="1"/>
          <p:nvPr/>
        </p:nvSpPr>
        <p:spPr>
          <a:xfrm>
            <a:off x="157161" y="3789362"/>
            <a:ext cx="8785225" cy="266382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8" name="Shape 165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659" name="Shape 16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0" name="Shape 1660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AutoNum type="arabicPeriod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Count the lines of a log file.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be sure to load only “.log” files.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 Files.list(Paths.get(location)) to get a stream to the files.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Long findNumberOfLinesInFirstLog() 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throws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IOException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1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Shape 1665"/>
          <p:cNvSpPr txBox="1"/>
          <p:nvPr/>
        </p:nvSpPr>
        <p:spPr>
          <a:xfrm>
            <a:off x="250825" y="2636836"/>
            <a:ext cx="8785225" cy="165576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6" name="Shape 166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667" name="Shape 16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8" name="Shape 1668"/>
          <p:cNvSpPr txBox="1"/>
          <p:nvPr/>
        </p:nvSpPr>
        <p:spPr>
          <a:xfrm>
            <a:off x="323850" y="1557337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Reminder!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 lines of all files of “txt“ type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Files.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list(Paths.get(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“/filesLocation”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.filter(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.toString().endsWith(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“txt”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.flatMap(Files.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lines(</a:t>
            </a:r>
            <a:r>
              <a:rPr lang="en-US" sz="14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charset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.map(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::parse);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Shape 1673"/>
          <p:cNvSpPr txBox="1"/>
          <p:nvPr/>
        </p:nvSpPr>
        <p:spPr>
          <a:xfrm>
            <a:off x="157161" y="3789362"/>
            <a:ext cx="8785225" cy="266382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4" name="Shape 1674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675" name="Shape 16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6" name="Shape 1676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AutoNum type="arabicPeriod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Count the lines of a log file.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be sure to load only “.log” files.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 Files.list(Paths.get(location)) to get a stream to the files.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Long findNumberOfLinesInFirstLog() 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throws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IOException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return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Files.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list(Paths.get(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loggingDir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.filter(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.toString().endsWith(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LOG_EXT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.limit(1)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.flatMap(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::getLines)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.count();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/>
        </p:nvSpPr>
        <p:spPr>
          <a:xfrm>
            <a:off x="179386" y="2924175"/>
            <a:ext cx="8785225" cy="374491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Shape 22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228" name="Shape 2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Shape 229"/>
          <p:cNvSpPr txBox="1"/>
          <p:nvPr/>
        </p:nvSpPr>
        <p:spPr>
          <a:xfrm>
            <a:off x="323850" y="16287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 interface method with a default implementation is called: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Defender-method</a:t>
            </a: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or </a:t>
            </a:r>
            <a:r>
              <a:rPr lang="en-US" sz="20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Virtual extension method</a:t>
            </a: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"default implementation"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doSomethingElse();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Shape 1681"/>
          <p:cNvSpPr txBox="1"/>
          <p:nvPr/>
        </p:nvSpPr>
        <p:spPr>
          <a:xfrm>
            <a:off x="157161" y="3830637"/>
            <a:ext cx="8785225" cy="30098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2" name="Shape 1682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683" name="Shape 16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4" name="Shape 1684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 startAt="2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 all log entries from all logs.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 LogEntry.parse() method.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If parse fails it returns null – don’t add it to the final stream.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For your convinience, you can catch Exception and throw RuntimeException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4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Stream&lt;LogEntry&gt; streamLogs()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try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} 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(Exception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throw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RuntimeException();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  <p:transition spd="slow">
    <p:cut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Shape 1689"/>
          <p:cNvSpPr txBox="1"/>
          <p:nvPr/>
        </p:nvSpPr>
        <p:spPr>
          <a:xfrm>
            <a:off x="157161" y="3830637"/>
            <a:ext cx="8785225" cy="30098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0" name="Shape 169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691" name="Shape 16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2" name="Shape 1692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 startAt="2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 all log entries from all logs.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 LogEntry.parse() method.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If parse fails it returns null – don’t add it to the final stream.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For your convinience, you can catch Exception and throw RuntimeException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4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Stream&lt;LogEntry&gt; streamLogs()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try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return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Files.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list(Paths.get(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loggingDir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	.filter(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.toString().endsWith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b="1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LOG_EXT</a:t>
            </a:r>
            <a:r>
              <a:rPr lang="en-US" sz="14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	.flatMap(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::getLines)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	.map(LogEntry::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parse)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	.filter(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!= 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} 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(Exception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throw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RuntimeException();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  <p:transition spd="slow">
    <p:cut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Shape 1697"/>
          <p:cNvSpPr txBox="1"/>
          <p:nvPr/>
        </p:nvSpPr>
        <p:spPr>
          <a:xfrm>
            <a:off x="157161" y="3789362"/>
            <a:ext cx="8785225" cy="259238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8" name="Shape 169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699" name="Shape 16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0" name="Shape 1700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3.    Find all errors.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 streamLogs() method.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Errors has response code 500 or greater.</a:t>
            </a:r>
          </a:p>
          <a:p>
            <a:pPr marL="1200150" marR="0" lvl="1" indent="-336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203200" algn="l" rtl="0">
              <a:lnSpc>
                <a:spcPct val="100000"/>
              </a:lnSpc>
              <a:spcBef>
                <a:spcPts val="18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List&lt;LogEntry&gt; findAllErrorLogs()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</p:txBody>
      </p:sp>
    </p:spTree>
  </p:cSld>
  <p:clrMapOvr>
    <a:masterClrMapping/>
  </p:clrMapOvr>
  <p:transition spd="slow">
    <p:cut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Shape 1705"/>
          <p:cNvSpPr txBox="1"/>
          <p:nvPr/>
        </p:nvSpPr>
        <p:spPr>
          <a:xfrm>
            <a:off x="157161" y="3789362"/>
            <a:ext cx="8785225" cy="259238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6" name="Shape 170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707" name="Shape 17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Shape 1708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3.    Find all errors.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 streamLogs() method.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Errors has response code 500 or greater.</a:t>
            </a:r>
          </a:p>
          <a:p>
            <a:pPr marL="1200150" marR="0" lvl="1" indent="-336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203200" algn="l" rtl="0">
              <a:lnSpc>
                <a:spcPct val="100000"/>
              </a:lnSpc>
              <a:spcBef>
                <a:spcPts val="18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List&lt;LogEntry&gt; findAllErrorLogs()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return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streamLogs()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.filter((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.getResponse() &gt;= 500)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.collect(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toList());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</p:txBody>
      </p:sp>
    </p:spTree>
  </p:cSld>
  <p:clrMapOvr>
    <a:masterClrMapping/>
  </p:clrMapOvr>
  <p:transition spd="slow">
    <p:cut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Shape 1713"/>
          <p:cNvSpPr txBox="1"/>
          <p:nvPr/>
        </p:nvSpPr>
        <p:spPr>
          <a:xfrm>
            <a:off x="157161" y="3797300"/>
            <a:ext cx="8785200" cy="27368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4" name="Shape 1714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715" name="Shape 17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6" name="Shape 1716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4.    Get last 10 errors.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Logs are not sorted.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Last 10 Errors can be listed in one file or maybe in all of them.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(Use the the logEntry dateTime)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List&lt;LogEntry&gt; findLast10ErrorLogs()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1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203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0150" marR="0" lvl="1" indent="-463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Shape 1721"/>
          <p:cNvSpPr txBox="1"/>
          <p:nvPr/>
        </p:nvSpPr>
        <p:spPr>
          <a:xfrm>
            <a:off x="157161" y="3797300"/>
            <a:ext cx="8785200" cy="27368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2" name="Shape 1722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723" name="Shape 17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4" name="Shape 1724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4.    Get last 10 errors.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Logs are not sorted.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Last 10 Errors can be listed in one file or maybe in all of them.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(Use the the logEntry dateTime)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List&lt;LogEntry&gt; findLast10ErrorLogs()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    return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streamLogs()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.filter((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.getResponse() &gt;= 500)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.sorted((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le1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le2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le2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.getDateTime().compareTo(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le1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.getDateTime()))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.limit(10)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.collect(</a:t>
            </a:r>
            <a:r>
              <a:rPr lang="en-US" sz="16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toList());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203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0150" marR="0" lvl="1" indent="-463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Shape 1729"/>
          <p:cNvSpPr txBox="1"/>
          <p:nvPr/>
        </p:nvSpPr>
        <p:spPr>
          <a:xfrm>
            <a:off x="157161" y="3644900"/>
            <a:ext cx="8785225" cy="27368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0" name="Shape 173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731" name="Shape 17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Shape 1732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4.    Get last 10 errors.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Logs are not sorted.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Last 10 Errors can be listed in one file or maybe in all of them.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List&lt;LogEntry&gt; findLast10ErrorLogs()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    return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streamLogs()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.filter((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.getResponse() &gt;= 500)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.sorted(Comparator.comparing(LogEntry::getDateTime).reversed())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.limit(10)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.collect(</a:t>
            </a:r>
            <a:r>
              <a:rPr lang="en-US" sz="16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toList());</a:t>
            </a:r>
            <a:br>
              <a:rPr lang="en-US" sz="16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1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203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0150" marR="0" lvl="1" indent="-463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Shape 1737"/>
          <p:cNvSpPr txBox="1"/>
          <p:nvPr/>
        </p:nvSpPr>
        <p:spPr>
          <a:xfrm>
            <a:off x="157161" y="3797300"/>
            <a:ext cx="8785200" cy="27368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8" name="Shape 173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739" name="Shape 17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0" name="Shape 1740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4.    Get last 10 errors.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Logs are not sorted.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Last 10 Errors can be listed in one file or maybe in all of them.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List&lt;LogEntry&gt; findLast10ErrorLogs()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    return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streamLogs()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.filter((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.getResponse() &gt;= 500)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.sorted(Comparator.comparing(LogEntry::getDateTime).reversed())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.limit(10)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.collect(</a:t>
            </a:r>
            <a:r>
              <a:rPr lang="en-US" sz="16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toList());</a:t>
            </a:r>
            <a:br>
              <a:rPr lang="en-US" sz="16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1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marL="0" marR="0" lvl="0" indent="203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0150" marR="0" lvl="1" indent="-463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1" name="Shape 1741"/>
          <p:cNvSpPr txBox="1"/>
          <p:nvPr/>
        </p:nvSpPr>
        <p:spPr>
          <a:xfrm>
            <a:off x="798512" y="4981575"/>
            <a:ext cx="7056299" cy="368400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2" name="Shape 1742"/>
          <p:cNvSpPr txBox="1"/>
          <p:nvPr/>
        </p:nvSpPr>
        <p:spPr>
          <a:xfrm>
            <a:off x="4826000" y="5661025"/>
            <a:ext cx="3286124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Pre-created comparing function</a:t>
            </a:r>
          </a:p>
        </p:txBody>
      </p:sp>
      <p:cxnSp>
        <p:nvCxnSpPr>
          <p:cNvPr id="1743" name="Shape 1743"/>
          <p:cNvCxnSpPr/>
          <p:nvPr/>
        </p:nvCxnSpPr>
        <p:spPr>
          <a:xfrm rot="10800000">
            <a:off x="6206862" y="5341825"/>
            <a:ext cx="262199" cy="319199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Shape 1748"/>
          <p:cNvSpPr txBox="1"/>
          <p:nvPr/>
        </p:nvSpPr>
        <p:spPr>
          <a:xfrm>
            <a:off x="157161" y="2852736"/>
            <a:ext cx="8785225" cy="352901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9" name="Shape 174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750" name="Shape 17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1" name="Shape 1751"/>
          <p:cNvSpPr txBox="1"/>
          <p:nvPr/>
        </p:nvSpPr>
        <p:spPr>
          <a:xfrm>
            <a:off x="323850" y="14144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5.    Were there any empty responses?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empty response -&gt; no bytes sent.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 boolean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wereThereEmptyResponses()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203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42950" marR="0" lvl="1" indent="-63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Shape 1756"/>
          <p:cNvSpPr txBox="1"/>
          <p:nvPr/>
        </p:nvSpPr>
        <p:spPr>
          <a:xfrm>
            <a:off x="157161" y="2852736"/>
            <a:ext cx="8785225" cy="352901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7" name="Shape 175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758" name="Shape 17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9" name="Shape 1759"/>
          <p:cNvSpPr txBox="1"/>
          <p:nvPr/>
        </p:nvSpPr>
        <p:spPr>
          <a:xfrm>
            <a:off x="323850" y="14144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5.    Were there any empty responses?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empty response -&gt; no bytes sent.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 boolean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wereThereEmptyResponses()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return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streamLogs().anyMatch( le -&gt; le.getBytesSent() == 0);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203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42950" marR="0" lvl="1" indent="-63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/>
        </p:nvSpPr>
        <p:spPr>
          <a:xfrm>
            <a:off x="179386" y="2924175"/>
            <a:ext cx="8785225" cy="374491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236" name="Shape 2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 txBox="1"/>
          <p:nvPr/>
        </p:nvSpPr>
        <p:spPr>
          <a:xfrm>
            <a:off x="323850" y="16287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 interface method with a default implementation is called: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Defender-method</a:t>
            </a: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or </a:t>
            </a:r>
            <a:r>
              <a:rPr lang="en-US" sz="20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Virtual extension method</a:t>
            </a: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"default implementation"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doSomethingElse();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8" name="Shape 238"/>
          <p:cNvSpPr txBox="1"/>
          <p:nvPr/>
        </p:nvSpPr>
        <p:spPr>
          <a:xfrm>
            <a:off x="6372225" y="3284537"/>
            <a:ext cx="1854200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Defender method</a:t>
            </a:r>
          </a:p>
        </p:txBody>
      </p:sp>
      <p:cxnSp>
        <p:nvCxnSpPr>
          <p:cNvPr id="239" name="Shape 239"/>
          <p:cNvCxnSpPr/>
          <p:nvPr/>
        </p:nvCxnSpPr>
        <p:spPr>
          <a:xfrm flipH="1">
            <a:off x="4392611" y="3470275"/>
            <a:ext cx="1979612" cy="184149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Shape 1764"/>
          <p:cNvSpPr txBox="1"/>
          <p:nvPr/>
        </p:nvSpPr>
        <p:spPr>
          <a:xfrm>
            <a:off x="157161" y="2852736"/>
            <a:ext cx="8785225" cy="352901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5" name="Shape 176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766" name="Shape 17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Shape 1767"/>
          <p:cNvSpPr txBox="1"/>
          <p:nvPr/>
        </p:nvSpPr>
        <p:spPr>
          <a:xfrm>
            <a:off x="323850" y="14144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6.    Were there any requests after 1995?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 boolean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wereThereEmptyResponses()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203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42950" marR="0" lvl="1" indent="-63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Shape 1772"/>
          <p:cNvSpPr txBox="1"/>
          <p:nvPr/>
        </p:nvSpPr>
        <p:spPr>
          <a:xfrm>
            <a:off x="157161" y="2852736"/>
            <a:ext cx="8785225" cy="352901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Shape 177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774" name="Shape 17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5" name="Shape 1775"/>
          <p:cNvSpPr txBox="1"/>
          <p:nvPr/>
        </p:nvSpPr>
        <p:spPr>
          <a:xfrm>
            <a:off x="323850" y="14144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6.    Were there any requests after 1995?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 boolean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wereThereEmptyResponses()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return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streamLogs().anyMatch( le -&gt; le.getDate.getYear() &gt; 1995);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203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42950" marR="0" lvl="1" indent="-63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Shape 1780"/>
          <p:cNvSpPr txBox="1"/>
          <p:nvPr/>
        </p:nvSpPr>
        <p:spPr>
          <a:xfrm>
            <a:off x="157161" y="2852736"/>
            <a:ext cx="8785225" cy="352901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Shape 178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782" name="Shape 17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3" name="Shape 1783"/>
          <p:cNvSpPr txBox="1"/>
          <p:nvPr/>
        </p:nvSpPr>
        <p:spPr>
          <a:xfrm>
            <a:off x="323850" y="14144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7.    Create a method to check if there any entries that fits a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condition.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 boolean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wereThere(Predicate&lt;LogEntry&gt; predicate)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203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42950" marR="0" lvl="1" indent="-63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4" name="Shape 1784"/>
          <p:cNvSpPr txBox="1"/>
          <p:nvPr/>
        </p:nvSpPr>
        <p:spPr>
          <a:xfrm>
            <a:off x="2873375" y="3644900"/>
            <a:ext cx="2879724" cy="3603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Shape 1789"/>
          <p:cNvSpPr txBox="1"/>
          <p:nvPr/>
        </p:nvSpPr>
        <p:spPr>
          <a:xfrm>
            <a:off x="157161" y="2852736"/>
            <a:ext cx="8785225" cy="352901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0" name="Shape 179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791" name="Shape 17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2" name="Shape 1792"/>
          <p:cNvSpPr txBox="1"/>
          <p:nvPr/>
        </p:nvSpPr>
        <p:spPr>
          <a:xfrm>
            <a:off x="323850" y="14144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7.    Create a method to check if there any entries that fits some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condition.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 boolean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wereThere(Predicate&lt;LogEntry&gt; predicate)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return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streamLogs().anyMatch(predicate);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203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42950" marR="0" lvl="1" indent="-63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Shape 1797"/>
          <p:cNvSpPr txBox="1"/>
          <p:nvPr/>
        </p:nvSpPr>
        <p:spPr>
          <a:xfrm>
            <a:off x="157161" y="2349500"/>
            <a:ext cx="8785225" cy="403224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8" name="Shape 179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799" name="Shape 17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0" name="Shape 1800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8.    Map all log entries by dates.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889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Map&lt;LocalDate, List&lt;LogEntry&gt;&gt; mapByDates()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203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42950" marR="0" lvl="1" indent="-63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Shape 1805"/>
          <p:cNvSpPr txBox="1"/>
          <p:nvPr/>
        </p:nvSpPr>
        <p:spPr>
          <a:xfrm>
            <a:off x="157161" y="2349500"/>
            <a:ext cx="8785225" cy="403224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6" name="Shape 180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807" name="Shape 18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8" name="Shape 1808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8.    Map all log entries by dates.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889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Map&lt;LocalDate, List&lt;LogEntry&gt;&gt; mapByDates()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return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streamLogs()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.collect(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groupingBy(LogEntry::getDate));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203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42950" marR="0" lvl="1" indent="-63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Shape 1813"/>
          <p:cNvSpPr txBox="1"/>
          <p:nvPr/>
        </p:nvSpPr>
        <p:spPr>
          <a:xfrm>
            <a:off x="157161" y="2349500"/>
            <a:ext cx="8785225" cy="403224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4" name="Shape 1814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815" name="Shape 18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6" name="Shape 1816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9.    Find how many bytes totally were sent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Optional&lt;Integer&gt; findHowManyBytesSent()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203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42950" marR="0" lvl="1" indent="-63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Shape 1821"/>
          <p:cNvSpPr txBox="1"/>
          <p:nvPr/>
        </p:nvSpPr>
        <p:spPr>
          <a:xfrm>
            <a:off x="157161" y="2349500"/>
            <a:ext cx="8785225" cy="403224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2" name="Shape 1822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823" name="Shape 18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4" name="Shape 1824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9.    Find how many bytes totally were sent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Optional&lt;Integer&gt; findHowManyBytesSent()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return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streamLogs()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.map(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.getByteSent())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.reduce((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bytes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+=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bytes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203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42950" marR="0" lvl="1" indent="-63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Shape 1829"/>
          <p:cNvSpPr txBox="1"/>
          <p:nvPr/>
        </p:nvSpPr>
        <p:spPr>
          <a:xfrm>
            <a:off x="157161" y="2349500"/>
            <a:ext cx="8785225" cy="403224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0" name="Shape 183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831" name="Shape 18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2" name="Shape 1832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9.    Find how many bytes totally were sent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Optional&lt;Integer&gt; findHowManyBytesSent()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return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streamLogs()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.map(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.getByteSent())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.reduce((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bytes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+=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bytes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Optional&lt;Integer&gt; findHowManyBytesSent()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return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streamLogs()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.map(LogEntry::getByteSent)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.reduce((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bytes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+=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bytes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203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42950" marR="0" lvl="1" indent="-63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33" name="Shape 1833"/>
          <p:cNvCxnSpPr/>
          <p:nvPr/>
        </p:nvCxnSpPr>
        <p:spPr>
          <a:xfrm flipH="1">
            <a:off x="4286250" y="4332287"/>
            <a:ext cx="2097087" cy="681037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1834" name="Shape 1834"/>
          <p:cNvCxnSpPr/>
          <p:nvPr/>
        </p:nvCxnSpPr>
        <p:spPr>
          <a:xfrm>
            <a:off x="157161" y="4076700"/>
            <a:ext cx="87852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835" name="Shape 1835"/>
          <p:cNvSpPr txBox="1"/>
          <p:nvPr/>
        </p:nvSpPr>
        <p:spPr>
          <a:xfrm>
            <a:off x="6383325" y="4005244"/>
            <a:ext cx="2436900" cy="96209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a reference to the get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 method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more elegant</a:t>
            </a:r>
          </a:p>
        </p:txBody>
      </p:sp>
    </p:spTree>
  </p:cSld>
  <p:clrMapOvr>
    <a:masterClrMapping/>
  </p:clrMapOvr>
  <p:transition spd="slow">
    <p:cut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Shape 1840"/>
          <p:cNvSpPr txBox="1"/>
          <p:nvPr/>
        </p:nvSpPr>
        <p:spPr>
          <a:xfrm>
            <a:off x="157161" y="2349500"/>
            <a:ext cx="8785225" cy="403224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1" name="Shape 184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842" name="Shape 18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3" name="Shape 1843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10.    Find how many GET request received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Long HowManyGets()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/>
        </p:nvSpPr>
        <p:spPr>
          <a:xfrm>
            <a:off x="179386" y="2924175"/>
            <a:ext cx="8785225" cy="374491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Shape 24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246" name="Shape 2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 txBox="1"/>
          <p:nvPr/>
        </p:nvSpPr>
        <p:spPr>
          <a:xfrm>
            <a:off x="323850" y="16287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 interface method with a default implementation is called: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Defender-method</a:t>
            </a: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or </a:t>
            </a:r>
            <a:r>
              <a:rPr lang="en-US" sz="20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Virtual extension method</a:t>
            </a: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"default implementation"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doSomethingElse();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implements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@Override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doSomethingElse()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"Something else"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8" name="Shape 248"/>
          <p:cNvCxnSpPr/>
          <p:nvPr/>
        </p:nvCxnSpPr>
        <p:spPr>
          <a:xfrm>
            <a:off x="179386" y="4724400"/>
            <a:ext cx="87852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Shape 1848"/>
          <p:cNvSpPr txBox="1"/>
          <p:nvPr/>
        </p:nvSpPr>
        <p:spPr>
          <a:xfrm>
            <a:off x="157161" y="2349500"/>
            <a:ext cx="8785225" cy="403224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9" name="Shape 184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850" name="Shape 18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1" name="Shape 1851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10.    Find how many GET request received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Long HowManyGets()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Function&lt;LogEntry, String&gt;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parseMethod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String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request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.getRequest();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return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request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.substring(0,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request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.indexOf(</a:t>
            </a:r>
            <a:r>
              <a:rPr lang="en-US" sz="14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' '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Shape 1856"/>
          <p:cNvSpPr txBox="1"/>
          <p:nvPr/>
        </p:nvSpPr>
        <p:spPr>
          <a:xfrm>
            <a:off x="157161" y="2349500"/>
            <a:ext cx="8785225" cy="403224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7" name="Shape 185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858" name="Shape 18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Shape 1859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10.    Find how many GET request received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Long HowManyGets()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Function&lt;LogEntry, String&gt;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parseMethod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String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request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.getRequest();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return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request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.substring(0,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request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.indexOf(</a:t>
            </a:r>
            <a:r>
              <a:rPr lang="en-US" sz="14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' '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0" name="Shape 1860"/>
          <p:cNvSpPr txBox="1"/>
          <p:nvPr/>
        </p:nvSpPr>
        <p:spPr>
          <a:xfrm>
            <a:off x="5377600" y="5192700"/>
            <a:ext cx="3041100" cy="389999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 Function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n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 a method</a:t>
            </a:r>
          </a:p>
        </p:txBody>
      </p:sp>
      <p:cxnSp>
        <p:nvCxnSpPr>
          <p:cNvPr id="1861" name="Shape 1861"/>
          <p:cNvCxnSpPr/>
          <p:nvPr/>
        </p:nvCxnSpPr>
        <p:spPr>
          <a:xfrm rot="10800000">
            <a:off x="4771224" y="4218312"/>
            <a:ext cx="2032800" cy="97440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Shape 1866"/>
          <p:cNvSpPr txBox="1"/>
          <p:nvPr/>
        </p:nvSpPr>
        <p:spPr>
          <a:xfrm>
            <a:off x="157161" y="2349500"/>
            <a:ext cx="8785225" cy="403224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7" name="Shape 186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868" name="Shape 18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9" name="Shape 1869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10.    Find how many GET request received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Long HowManyGets()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Function&lt;LogEntry, String&gt;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parseMethod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String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request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.getRequest();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return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request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.substring(0,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request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.indexOf(</a:t>
            </a:r>
            <a:r>
              <a:rPr lang="en-US" sz="14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' '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return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streamLogs()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.filter(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parseMethod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.apply(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).equals(</a:t>
            </a:r>
            <a:r>
              <a:rPr lang="en-US" sz="14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"GET"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.count();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Shape 1874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Date/Time</a:t>
            </a:r>
          </a:p>
        </p:txBody>
      </p:sp>
      <p:pic>
        <p:nvPicPr>
          <p:cNvPr id="1875" name="Shape 18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6" name="Shape 1876"/>
          <p:cNvSpPr txBox="1"/>
          <p:nvPr/>
        </p:nvSpPr>
        <p:spPr>
          <a:xfrm>
            <a:off x="323850" y="1701800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77" name="Shape 18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5875" y="2205036"/>
            <a:ext cx="3695699" cy="3771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Shape 1882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Date/Time</a:t>
            </a:r>
          </a:p>
        </p:txBody>
      </p:sp>
      <p:pic>
        <p:nvPicPr>
          <p:cNvPr id="1883" name="Shape 18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4" name="Shape 1884"/>
          <p:cNvSpPr txBox="1"/>
          <p:nvPr/>
        </p:nvSpPr>
        <p:spPr>
          <a:xfrm>
            <a:off x="323850" y="1701800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Current Java Date/Time API is too complex.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Date/Time classes are not consistently defined: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Java.sql.Date and java.util.Date.</a:t>
            </a:r>
          </a:p>
          <a:p>
            <a:pPr marL="800100" marR="0" lvl="1" indent="-34290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Java.util.date include the time and the java.sql.Date is date only.</a:t>
            </a:r>
          </a:p>
          <a:p>
            <a:pPr marL="800100" marR="0" lvl="1" indent="-34290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Some says that the java.sql classes are redundant and this duplication is a very bad design.</a:t>
            </a:r>
          </a:p>
          <a:p>
            <a:pPr marL="800100" marR="0" lvl="1" indent="-34290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There is a lot of mess with the Date/Time formatters and parsers too: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SimpleDateFormat, DateFormat, java.text.*.</a:t>
            </a:r>
          </a:p>
          <a:p>
            <a:pPr marL="800100" marR="0" lvl="1" indent="-34290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Calendar and Date classes are mutable (not thread safe – a big issue in java 8).</a:t>
            </a:r>
          </a:p>
          <a:p>
            <a:pPr marL="800100" marR="0" lvl="1" indent="-34290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There is a very poor internationalization support.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Shape 188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Date/Time</a:t>
            </a:r>
          </a:p>
        </p:txBody>
      </p:sp>
      <p:pic>
        <p:nvPicPr>
          <p:cNvPr id="1890" name="Shape 18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1" name="Shape 1891"/>
          <p:cNvSpPr txBox="1"/>
          <p:nvPr/>
        </p:nvSpPr>
        <p:spPr>
          <a:xfrm>
            <a:off x="323850" y="1558925"/>
            <a:ext cx="9001125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new Date/Time API principles: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Immutability: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Parallelism is a big deal.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Separation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of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concerns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	A clear separation of human readable 					date/time and machine date/time.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Clarity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	The methods are clearly defined. Using them will 							be exactly the same for all Time classes.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Utility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operations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	All method come with built-in methods for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		common operations such as plus, minus, 				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		format, parse..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Extendable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	ISO calendar but can easily use other calendars.</a:t>
            </a: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Shape 189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Date/Time</a:t>
            </a:r>
          </a:p>
        </p:txBody>
      </p:sp>
      <p:pic>
        <p:nvPicPr>
          <p:cNvPr id="1897" name="Shape 18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Shape 1898"/>
          <p:cNvSpPr txBox="1"/>
          <p:nvPr/>
        </p:nvSpPr>
        <p:spPr>
          <a:xfrm>
            <a:off x="323850" y="1774825"/>
            <a:ext cx="8424862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Java.time.LocalDate</a:t>
            </a:r>
            <a:b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Represent a date with default format of yyyy-MM-dd.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Has a nice methods to get and manipulate dates using a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different time zone.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Immutable.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1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1270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Shape 1903"/>
          <p:cNvSpPr txBox="1"/>
          <p:nvPr/>
        </p:nvSpPr>
        <p:spPr>
          <a:xfrm>
            <a:off x="179386" y="4144962"/>
            <a:ext cx="8785200" cy="6477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4" name="Shape 1904"/>
          <p:cNvSpPr txBox="1"/>
          <p:nvPr/>
        </p:nvSpPr>
        <p:spPr>
          <a:xfrm>
            <a:off x="179386" y="6115050"/>
            <a:ext cx="8785200" cy="2888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5" name="Shape 1905"/>
          <p:cNvSpPr txBox="1"/>
          <p:nvPr/>
        </p:nvSpPr>
        <p:spPr>
          <a:xfrm>
            <a:off x="179386" y="2705100"/>
            <a:ext cx="8785200" cy="2873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6" name="Shape 190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Date/Time</a:t>
            </a:r>
          </a:p>
        </p:txBody>
      </p:sp>
      <p:pic>
        <p:nvPicPr>
          <p:cNvPr id="1907" name="Shape 19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8" name="Shape 1908"/>
          <p:cNvSpPr txBox="1"/>
          <p:nvPr/>
        </p:nvSpPr>
        <p:spPr>
          <a:xfrm>
            <a:off x="323850" y="1628775"/>
            <a:ext cx="9001125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Java.time.LocalDate</a:t>
            </a:r>
            <a:b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Get current date: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LocalDate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today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LocalDate.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now();</a:t>
            </a:r>
            <a:b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1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Get a date: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LocalDate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aDate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LocalDate.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of(2014, Month.</a:t>
            </a:r>
            <a:r>
              <a:rPr lang="en-US" sz="1200" b="1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MARCH</a:t>
            </a:r>
            <a:r>
              <a:rPr lang="en-US" sz="12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20);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LocalDate.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of(2014, 3, 20);</a:t>
            </a:r>
            <a:b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Get date from the base date (1970):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LocalDate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dateFrom1970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LocalDate.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ofEpochDay(215);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Shape 1913"/>
          <p:cNvSpPr txBox="1"/>
          <p:nvPr/>
        </p:nvSpPr>
        <p:spPr>
          <a:xfrm>
            <a:off x="179386" y="5892800"/>
            <a:ext cx="8785200" cy="3365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4" name="Shape 1914"/>
          <p:cNvSpPr txBox="1"/>
          <p:nvPr/>
        </p:nvSpPr>
        <p:spPr>
          <a:xfrm>
            <a:off x="179386" y="4073525"/>
            <a:ext cx="8785200" cy="9350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5" name="Shape 1915"/>
          <p:cNvSpPr txBox="1"/>
          <p:nvPr/>
        </p:nvSpPr>
        <p:spPr>
          <a:xfrm>
            <a:off x="179386" y="2581275"/>
            <a:ext cx="8785200" cy="46672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6" name="Shape 191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Date/Time</a:t>
            </a:r>
          </a:p>
        </p:txBody>
      </p:sp>
      <p:pic>
        <p:nvPicPr>
          <p:cNvPr id="1917" name="Shape 19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8" name="Shape 1918"/>
          <p:cNvSpPr txBox="1"/>
          <p:nvPr/>
        </p:nvSpPr>
        <p:spPr>
          <a:xfrm>
            <a:off x="323850" y="1630362"/>
            <a:ext cx="9001125" cy="22558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Java.time.LocalDate</a:t>
            </a:r>
            <a:r>
              <a:rPr lang="en-US" sz="2000" b="1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1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1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Get the date of the 66th day of 2014: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LocalDate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hundredDay2014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LocalDate.</a:t>
            </a:r>
            <a:r>
              <a:rPr lang="en-US" sz="1200" b="0" i="1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ofYearDay</a:t>
            </a:r>
            <a: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(2014, 66);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Add / subtract</a:t>
            </a: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 b="0" i="0" u="none" strike="noStrike" cap="none" baseline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LocalDate.</a:t>
            </a:r>
            <a:r>
              <a:rPr lang="en-US" sz="1200" b="0" i="1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now</a:t>
            </a:r>
            <a: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en-US" sz="1200" b="0" i="1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plusDays</a:t>
            </a:r>
            <a: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(65);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LocalDate.</a:t>
            </a:r>
            <a:r>
              <a:rPr lang="en-US" sz="1200" b="0" i="1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now</a:t>
            </a:r>
            <a: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en-US" sz="1200" b="0" i="1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minusMonths</a:t>
            </a:r>
            <a: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(67);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LocalDate.</a:t>
            </a:r>
            <a:r>
              <a:rPr lang="en-US" sz="1200" b="0" i="1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now</a:t>
            </a:r>
            <a: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en-US" sz="1200" b="0" i="1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plusYears</a:t>
            </a:r>
            <a: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(4);</a:t>
            </a:r>
            <a:b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1" u="none" strike="noStrike" cap="none" baseline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Format date: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2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0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LocalDate.</a:t>
            </a:r>
            <a:r>
              <a:rPr lang="en-US" sz="1200" b="0" i="1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now</a:t>
            </a:r>
            <a: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().format(</a:t>
            </a:r>
            <a:r>
              <a:rPr lang="en-US" sz="1200" b="0" i="1" u="none" strike="noStrike" cap="none" baseline="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DateTimeFormatter.ofPattern</a:t>
            </a:r>
            <a: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1" u="none" strike="noStrike" cap="none" baseline="0" dirty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200" b="0" i="1" u="none" strike="noStrike" cap="none" baseline="0" dirty="0" err="1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dd.MM.yyyy</a:t>
            </a:r>
            <a:r>
              <a:rPr lang="en-US" sz="1200" b="0" i="1" u="none" strike="noStrike" cap="none" baseline="0" dirty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 dirty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6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Shape 192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Date/Time</a:t>
            </a:r>
          </a:p>
        </p:txBody>
      </p:sp>
      <p:pic>
        <p:nvPicPr>
          <p:cNvPr id="1924" name="Shape 19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5" name="Shape 1925"/>
          <p:cNvSpPr txBox="1"/>
          <p:nvPr/>
        </p:nvSpPr>
        <p:spPr>
          <a:xfrm>
            <a:off x="323850" y="1558925"/>
            <a:ext cx="8424862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Java.time.LocalTime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Represent a time with default format of hh:mm:ss.zzz.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Like local date it has time-zone support and a now method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Java.time.DateTime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Represent a full date time with default format of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yyyy-MM-dd-HH:mm:ss.zzz.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Has factory method that gets LocalTime and LocalDate.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java.time.Instant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Represent a machine time (unix template).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For example: 	2014-08-03T20:54:16:07.472Z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1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1270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Shape 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141287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/>
        </p:nvSpPr>
        <p:spPr>
          <a:xfrm>
            <a:off x="468312" y="2565400"/>
            <a:ext cx="8135936" cy="431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Shape 95"/>
          <p:cNvSpPr txBox="1">
            <a:spLocks noGrp="1"/>
          </p:cNvSpPr>
          <p:nvPr>
            <p:ph type="ctrTitle"/>
          </p:nvPr>
        </p:nvSpPr>
        <p:spPr>
          <a:xfrm>
            <a:off x="503237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Agenda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395287" y="2998786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358775" marR="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Introduction to Java 8</a:t>
            </a:r>
          </a:p>
          <a:p>
            <a:pPr marL="358775" marR="0" lvl="0" indent="-346075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  <a:p>
            <a:pPr marL="358775" marR="0" lvl="0" indent="-346075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Programing</a:t>
            </a:r>
          </a:p>
          <a:p>
            <a:pPr marL="758825" marR="0" lvl="1" indent="-288925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Lambdas </a:t>
            </a:r>
          </a:p>
          <a:p>
            <a:pPr marL="758825" marR="0" lvl="1" indent="-288925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methods as references</a:t>
            </a:r>
          </a:p>
          <a:p>
            <a:pPr marL="758825" marR="0" lvl="1" indent="-288925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Interfaces</a:t>
            </a:r>
          </a:p>
          <a:p>
            <a:pPr marL="358775" marR="0" lvl="0" indent="-346075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  <a:p>
            <a:pPr marL="358775" marR="0" lvl="0" indent="-346075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Optionals</a:t>
            </a:r>
          </a:p>
          <a:p>
            <a:pPr marL="358775" marR="0" lvl="0" indent="-346075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Extras (Date/Time and bye-bye PermGen).</a:t>
            </a: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254" name="Shape 2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 what about the diamond problem and multiple inheritance:</a:t>
            </a:r>
          </a:p>
          <a:p>
            <a:pPr marL="342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Shape 1930"/>
          <p:cNvSpPr txBox="1"/>
          <p:nvPr/>
        </p:nvSpPr>
        <p:spPr>
          <a:xfrm>
            <a:off x="179386" y="4929187"/>
            <a:ext cx="8785200" cy="7922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1" name="Shape 1931"/>
          <p:cNvSpPr txBox="1"/>
          <p:nvPr/>
        </p:nvSpPr>
        <p:spPr>
          <a:xfrm>
            <a:off x="179386" y="2632075"/>
            <a:ext cx="8785200" cy="129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2" name="Shape 1932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Date/Time</a:t>
            </a:r>
          </a:p>
        </p:txBody>
      </p:sp>
      <p:pic>
        <p:nvPicPr>
          <p:cNvPr id="1933" name="Shape 19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4" name="Shape 1934"/>
          <p:cNvSpPr txBox="1"/>
          <p:nvPr/>
        </p:nvSpPr>
        <p:spPr>
          <a:xfrm>
            <a:off x="323850" y="1558925"/>
            <a:ext cx="8424862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Some extras: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Period calculation: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LocalDate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today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LocalDate.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now();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LocalDate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aDate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LocalDate.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of(2014, Month.</a:t>
            </a:r>
            <a:r>
              <a:rPr lang="en-US" sz="1200" b="1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MARCH</a:t>
            </a:r>
            <a:r>
              <a:rPr lang="en-US" sz="12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20);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Period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period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aDate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.until(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today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period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.getDays();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Old date/time API support:</a:t>
            </a: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Calendar.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getInstance().toInstant();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Calendar.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getInstance().getTime().toInstant();</a:t>
            </a:r>
          </a:p>
          <a:p>
            <a:pPr marL="0" marR="0" lvl="0" indent="76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Shape 1939"/>
          <p:cNvSpPr txBox="1"/>
          <p:nvPr/>
        </p:nvSpPr>
        <p:spPr>
          <a:xfrm>
            <a:off x="2124075" y="2349500"/>
            <a:ext cx="5111750" cy="345598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0" name="Shape 194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 PermGen</a:t>
            </a:r>
          </a:p>
        </p:txBody>
      </p:sp>
      <p:pic>
        <p:nvPicPr>
          <p:cNvPr id="1941" name="Shape 19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2" name="Shape 1942"/>
          <p:cNvSpPr txBox="1"/>
          <p:nvPr/>
        </p:nvSpPr>
        <p:spPr>
          <a:xfrm>
            <a:off x="323850" y="1558925"/>
            <a:ext cx="8424862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43" name="Shape 19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48037" y="2482850"/>
            <a:ext cx="2906712" cy="3154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Shape 194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 PermGen</a:t>
            </a:r>
          </a:p>
        </p:txBody>
      </p:sp>
      <p:pic>
        <p:nvPicPr>
          <p:cNvPr id="1949" name="Shape 19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0" name="Shape 1950"/>
          <p:cNvSpPr txBox="1"/>
          <p:nvPr/>
        </p:nvSpPr>
        <p:spPr>
          <a:xfrm>
            <a:off x="323850" y="1846261"/>
            <a:ext cx="882014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Permanent Generation is a memory section that stores loaded classes info such as (names and structure).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Running out of PermGen space is inevitable.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 are all familiar with java.lang.OutOfMemoryError: PermGen exception.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PermGen size can be changed using the flags: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	PermSize and MaxPermSize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 Java 8, the PermGen is completely removed.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 8 introduces a new memory space: the Metaspace.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Shape 195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 PermGen</a:t>
            </a:r>
          </a:p>
        </p:txBody>
      </p:sp>
      <p:pic>
        <p:nvPicPr>
          <p:cNvPr id="1956" name="Shape 19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Shape 1957"/>
          <p:cNvSpPr txBox="1"/>
          <p:nvPr/>
        </p:nvSpPr>
        <p:spPr>
          <a:xfrm>
            <a:off x="323850" y="1846261"/>
            <a:ext cx="882014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Metaspace: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Grow automatically by default.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Growth will be linear.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Metaspcae data will be garbage collected.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New two flags: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MetaspaceSize:	Define larger metaspaces memory.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MaxMetaspaceSize:	Define when the GC will be invoked.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Shape 4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Shape 473"/>
          <p:cNvSpPr txBox="1"/>
          <p:nvPr/>
        </p:nvSpPr>
        <p:spPr>
          <a:xfrm>
            <a:off x="685800" y="76517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55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THANK YOU</a:t>
            </a:r>
          </a:p>
        </p:txBody>
      </p:sp>
      <p:sp>
        <p:nvSpPr>
          <p:cNvPr id="474" name="Shape 474"/>
          <p:cNvSpPr txBox="1"/>
          <p:nvPr/>
        </p:nvSpPr>
        <p:spPr>
          <a:xfrm>
            <a:off x="2771775" y="2924175"/>
            <a:ext cx="3529012" cy="17287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 dirty="0" err="1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Chaim</a:t>
            </a:r>
            <a:r>
              <a:rPr lang="en-US" sz="2000" b="0" i="0" u="none" strike="noStrike" cap="none" baseline="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Turkel</a:t>
            </a:r>
            <a:endParaRPr lang="en-US" sz="2000" b="0" i="0" u="none" strike="noStrike" cap="none" baseline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Email</a:t>
            </a: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200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chaim</a:t>
            </a:r>
            <a:r>
              <a:rPr lang="en-US" sz="2000" b="0" i="0" u="none" strike="noStrike" cap="none" baseline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@tikalk.com</a:t>
            </a:r>
            <a:endParaRPr lang="en-US" sz="2000" b="0" i="0" u="none" strike="noStrike" cap="none" baseline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261" name="Shape 2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 what about the diamond problem and multiple inheritance:</a:t>
            </a:r>
          </a:p>
          <a:p>
            <a:pPr marL="342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chosen implementation will be the closest one in the hierarchy level.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268" name="Shape 2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 what about the diamond problem and multiple inheritance:</a:t>
            </a:r>
          </a:p>
          <a:p>
            <a:pPr marL="342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chosen implementation will be the closest one in the hierarchy level.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3995737" y="3860800"/>
            <a:ext cx="655636" cy="360362"/>
          </a:xfrm>
          <a:prstGeom prst="roundRect">
            <a:avLst>
              <a:gd name="adj" fmla="val 16667"/>
            </a:avLst>
          </a:prstGeom>
          <a:solidFill>
            <a:srgbClr val="552438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</a:p>
        </p:txBody>
      </p:sp>
      <p:sp>
        <p:nvSpPr>
          <p:cNvPr id="271" name="Shape 271"/>
          <p:cNvSpPr/>
          <p:nvPr/>
        </p:nvSpPr>
        <p:spPr>
          <a:xfrm>
            <a:off x="4932362" y="4618037"/>
            <a:ext cx="654050" cy="358775"/>
          </a:xfrm>
          <a:prstGeom prst="roundRect">
            <a:avLst>
              <a:gd name="adj" fmla="val 16667"/>
            </a:avLst>
          </a:prstGeom>
          <a:solidFill>
            <a:srgbClr val="552438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272" name="Shape 272"/>
          <p:cNvSpPr/>
          <p:nvPr/>
        </p:nvSpPr>
        <p:spPr>
          <a:xfrm>
            <a:off x="3121025" y="5300662"/>
            <a:ext cx="655636" cy="360362"/>
          </a:xfrm>
          <a:prstGeom prst="roundRect">
            <a:avLst>
              <a:gd name="adj" fmla="val 16667"/>
            </a:avLst>
          </a:prstGeom>
          <a:solidFill>
            <a:srgbClr val="552438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</a:p>
        </p:txBody>
      </p:sp>
      <p:sp>
        <p:nvSpPr>
          <p:cNvPr id="273" name="Shape 273"/>
          <p:cNvSpPr/>
          <p:nvPr/>
        </p:nvSpPr>
        <p:spPr>
          <a:xfrm>
            <a:off x="3995737" y="5867400"/>
            <a:ext cx="655636" cy="360362"/>
          </a:xfrm>
          <a:prstGeom prst="roundRect">
            <a:avLst>
              <a:gd name="adj" fmla="val 16667"/>
            </a:avLst>
          </a:prstGeom>
          <a:solidFill>
            <a:srgbClr val="552438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</a:p>
        </p:txBody>
      </p:sp>
      <p:cxnSp>
        <p:nvCxnSpPr>
          <p:cNvPr id="274" name="Shape 274"/>
          <p:cNvCxnSpPr/>
          <p:nvPr/>
        </p:nvCxnSpPr>
        <p:spPr>
          <a:xfrm rot="10800000" flipH="1">
            <a:off x="3563937" y="4221162"/>
            <a:ext cx="425449" cy="107949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275" name="Shape 275"/>
          <p:cNvCxnSpPr/>
          <p:nvPr/>
        </p:nvCxnSpPr>
        <p:spPr>
          <a:xfrm rot="10800000">
            <a:off x="4643437" y="4203700"/>
            <a:ext cx="288925" cy="41433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276" name="Shape 276"/>
          <p:cNvCxnSpPr/>
          <p:nvPr/>
        </p:nvCxnSpPr>
        <p:spPr>
          <a:xfrm rot="10800000" flipH="1">
            <a:off x="4465637" y="5661025"/>
            <a:ext cx="466725" cy="2063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277" name="Shape 277"/>
          <p:cNvCxnSpPr/>
          <p:nvPr/>
        </p:nvCxnSpPr>
        <p:spPr>
          <a:xfrm rot="10800000">
            <a:off x="3776661" y="5676899"/>
            <a:ext cx="363536" cy="190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stealth" w="lg" len="lg"/>
          </a:ln>
        </p:spPr>
      </p:cxnSp>
      <p:sp>
        <p:nvSpPr>
          <p:cNvPr id="278" name="Shape 278"/>
          <p:cNvSpPr txBox="1"/>
          <p:nvPr/>
        </p:nvSpPr>
        <p:spPr>
          <a:xfrm>
            <a:off x="4716462" y="3860800"/>
            <a:ext cx="431799" cy="369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()F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5651500" y="4621212"/>
            <a:ext cx="1441449" cy="4000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()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override</a:t>
            </a:r>
            <a:r>
              <a:rPr lang="en-US"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1752600" y="5259387"/>
            <a:ext cx="1368425" cy="369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()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override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3563937" y="6227762"/>
            <a:ext cx="1368425" cy="369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()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F() == B.F</a:t>
            </a:r>
          </a:p>
        </p:txBody>
      </p:sp>
      <p:sp>
        <p:nvSpPr>
          <p:cNvPr id="282" name="Shape 282"/>
          <p:cNvSpPr/>
          <p:nvPr/>
        </p:nvSpPr>
        <p:spPr>
          <a:xfrm>
            <a:off x="4967287" y="5318125"/>
            <a:ext cx="654050" cy="358775"/>
          </a:xfrm>
          <a:prstGeom prst="roundRect">
            <a:avLst>
              <a:gd name="adj" fmla="val 16667"/>
            </a:avLst>
          </a:prstGeom>
          <a:solidFill>
            <a:srgbClr val="552438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</a:p>
        </p:txBody>
      </p:sp>
      <p:cxnSp>
        <p:nvCxnSpPr>
          <p:cNvPr id="283" name="Shape 283"/>
          <p:cNvCxnSpPr/>
          <p:nvPr/>
        </p:nvCxnSpPr>
        <p:spPr>
          <a:xfrm rot="10800000">
            <a:off x="5259387" y="4976811"/>
            <a:ext cx="34924" cy="34131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289" name="Shape 2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/>
        </p:nvSpPr>
        <p:spPr>
          <a:xfrm>
            <a:off x="323850" y="16287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if two implementations are at the same level? </a:t>
            </a:r>
          </a:p>
          <a:p>
            <a:pPr marL="342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/>
        </p:nvSpPr>
        <p:spPr>
          <a:xfrm>
            <a:off x="179386" y="2276475"/>
            <a:ext cx="8785225" cy="439261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297" name="Shape 2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Shape 298"/>
          <p:cNvSpPr txBox="1"/>
          <p:nvPr/>
        </p:nvSpPr>
        <p:spPr>
          <a:xfrm>
            <a:off x="323850" y="16287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if two implementations are at the same level?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Font typeface="Consolas"/>
              <a:buNone/>
            </a:pPr>
            <a:endParaRPr sz="1200" b="1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1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"A: default implementation"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“B: default implementation"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Open Sans"/>
              <a:buNone/>
            </a:pP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implements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A, B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9" name="Shape 299"/>
          <p:cNvCxnSpPr/>
          <p:nvPr/>
        </p:nvCxnSpPr>
        <p:spPr>
          <a:xfrm>
            <a:off x="179386" y="3933825"/>
            <a:ext cx="87852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00" name="Shape 300"/>
          <p:cNvCxnSpPr/>
          <p:nvPr/>
        </p:nvCxnSpPr>
        <p:spPr>
          <a:xfrm>
            <a:off x="179386" y="5516562"/>
            <a:ext cx="87852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/>
        </p:nvSpPr>
        <p:spPr>
          <a:xfrm>
            <a:off x="179386" y="2276475"/>
            <a:ext cx="8785225" cy="439261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Shape 30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307" name="Shape 3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Shape 308"/>
          <p:cNvSpPr txBox="1"/>
          <p:nvPr/>
        </p:nvSpPr>
        <p:spPr>
          <a:xfrm>
            <a:off x="323850" y="16287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if two implementations are at the same level?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Font typeface="Consolas"/>
              <a:buNone/>
            </a:pPr>
            <a:endParaRPr sz="1200" b="1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1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"A: default implementation"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“B: default implementation"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Open Sans"/>
              <a:buNone/>
            </a:pP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implements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A, B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09" name="Shape 309"/>
          <p:cNvCxnSpPr/>
          <p:nvPr/>
        </p:nvCxnSpPr>
        <p:spPr>
          <a:xfrm>
            <a:off x="179386" y="3933825"/>
            <a:ext cx="87852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10" name="Shape 310"/>
          <p:cNvCxnSpPr/>
          <p:nvPr/>
        </p:nvCxnSpPr>
        <p:spPr>
          <a:xfrm>
            <a:off x="179386" y="5516562"/>
            <a:ext cx="87852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11" name="Shape 311"/>
          <p:cNvSpPr txBox="1"/>
          <p:nvPr/>
        </p:nvSpPr>
        <p:spPr>
          <a:xfrm>
            <a:off x="3059111" y="5661025"/>
            <a:ext cx="433386" cy="288925"/>
          </a:xfrm>
          <a:prstGeom prst="rect">
            <a:avLst/>
          </a:prstGeom>
          <a:noFill/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Shape 312"/>
          <p:cNvSpPr txBox="1"/>
          <p:nvPr/>
        </p:nvSpPr>
        <p:spPr>
          <a:xfrm>
            <a:off x="4392612" y="5805487"/>
            <a:ext cx="2279650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will be chosen?</a:t>
            </a:r>
          </a:p>
        </p:txBody>
      </p:sp>
      <p:cxnSp>
        <p:nvCxnSpPr>
          <p:cNvPr id="313" name="Shape 313"/>
          <p:cNvCxnSpPr/>
          <p:nvPr/>
        </p:nvCxnSpPr>
        <p:spPr>
          <a:xfrm rot="10800000">
            <a:off x="3492500" y="5949950"/>
            <a:ext cx="900111" cy="39687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/>
        </p:nvSpPr>
        <p:spPr>
          <a:xfrm>
            <a:off x="179386" y="2276475"/>
            <a:ext cx="8785225" cy="86518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Shape 31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320" name="Shape 3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Shape 321"/>
          <p:cNvSpPr txBox="1"/>
          <p:nvPr/>
        </p:nvSpPr>
        <p:spPr>
          <a:xfrm>
            <a:off x="323850" y="16287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if two implementations are at the same level?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implements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A, B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None!</a:t>
            </a: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 will have to provide an implementation for the ambiguous method in the implementing class.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/>
        </p:nvSpPr>
        <p:spPr>
          <a:xfrm>
            <a:off x="190500" y="4941887"/>
            <a:ext cx="8785225" cy="175418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Shape 327"/>
          <p:cNvSpPr txBox="1"/>
          <p:nvPr/>
        </p:nvSpPr>
        <p:spPr>
          <a:xfrm>
            <a:off x="179386" y="2276475"/>
            <a:ext cx="8785225" cy="86518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Shape 32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329" name="Shape 3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Shape 330"/>
          <p:cNvSpPr txBox="1"/>
          <p:nvPr/>
        </p:nvSpPr>
        <p:spPr>
          <a:xfrm>
            <a:off x="323850" y="16287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if two implementations are at the same level?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implements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A, B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None!</a:t>
            </a: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 will have to provide an implementation for the ambiguous method in the implementing class: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implements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A, B {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@Override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doSomething() {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31" name="Shape 331"/>
          <p:cNvCxnSpPr/>
          <p:nvPr/>
        </p:nvCxnSpPr>
        <p:spPr>
          <a:xfrm>
            <a:off x="4284662" y="4941887"/>
            <a:ext cx="0" cy="1754187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32" name="Shape 332"/>
          <p:cNvSpPr txBox="1"/>
          <p:nvPr/>
        </p:nvSpPr>
        <p:spPr>
          <a:xfrm>
            <a:off x="4716462" y="4941887"/>
            <a:ext cx="4464050" cy="17541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implements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A, B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@Override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A.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.doSomething();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338" name="Shape 3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Shape 339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Why do we need default methods?! 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We managed just fine without them for a long time.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345" name="Shape 3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Shape 346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Why do we need default methods?! 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We managed just fine without them for a long time.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Interfaces are coupled with implementing classes. 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 is impossible to add a method to an interface without harming all it’s implementers.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Java 8 presents a lot of new functionality, especially with collections and lambda expressions. In order to provide backward compatibility – default methods are needed.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Introduction to java 8</a:t>
            </a:r>
          </a:p>
        </p:txBody>
      </p:sp>
      <p:pic>
        <p:nvPicPr>
          <p:cNvPr id="102" name="Shape 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/>
        </p:nvSpPr>
        <p:spPr>
          <a:xfrm>
            <a:off x="373062" y="1557337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From Java 1.5,  there weren't any major changes with the Java language.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Trends like “functional programming” and “lambda expressions” became more common and the Java’s “ignoring strategy” was proven wrong.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Scala grew more successful and started to challenge Java.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language must go on.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352" name="Shape 3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Shape 353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Interfaces with default methods vs abstract class: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 cannot be constructors</a:t>
            </a:r>
          </a:p>
          <a:p>
            <a:pPr marL="0" marR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Interfaces with Default methods cannot have members</a:t>
            </a:r>
          </a:p>
          <a:p>
            <a:pPr marL="0" marR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 cannot hold an object’s state.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 are mostly there for backward compatibility.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00" cy="1150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Programming</a:t>
            </a:r>
          </a:p>
        </p:txBody>
      </p:sp>
      <p:pic>
        <p:nvPicPr>
          <p:cNvPr id="359" name="Shape 3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600" cy="118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Shape 360"/>
          <p:cNvSpPr txBox="1"/>
          <p:nvPr/>
        </p:nvSpPr>
        <p:spPr>
          <a:xfrm>
            <a:off x="323850" y="1846261"/>
            <a:ext cx="81359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1" name="Shape 3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40086" y="2708275"/>
            <a:ext cx="2609699" cy="2571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Programming</a:t>
            </a:r>
          </a:p>
        </p:txBody>
      </p:sp>
      <p:pic>
        <p:nvPicPr>
          <p:cNvPr id="367" name="Shape 3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Shape 368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programing is an ongoing trend in the programming world, that cannot be ignored.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 the Java world, only primitives can exist outside an object scope.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But FP is all about functions.</a:t>
            </a:r>
          </a:p>
          <a:p>
            <a:pPr marL="342900" marR="0" lvl="0" indent="-215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Programming</a:t>
            </a:r>
          </a:p>
        </p:txBody>
      </p:sp>
      <p:pic>
        <p:nvPicPr>
          <p:cNvPr id="374" name="Shape 3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Shape 375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programing is an ongoing trend in the programming world, that cannot be ignored.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 the Java world, only primitives can exist outside an object scope.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But FP is all about functions.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 cannot define a method that is alive all by itself.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 cannot pass a method as an argument to another method.</a:t>
            </a: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Programming</a:t>
            </a:r>
          </a:p>
        </p:txBody>
      </p:sp>
      <p:pic>
        <p:nvPicPr>
          <p:cNvPr id="381" name="Shape 3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Shape 382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Java 8 presents some new ways to overcome these problems (at least partially) with new syntax and new capabilities: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Programming</a:t>
            </a:r>
          </a:p>
        </p:txBody>
      </p:sp>
      <p:pic>
        <p:nvPicPr>
          <p:cNvPr id="388" name="Shape 3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Shape 389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Java 8 presents some new ways to overcome these problems (at least partially) with new syntax and new capabilities: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Lambda expressions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Method references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Streams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395" name="Shape 3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Our inventory = List of Apples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97" name="Shape 3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4436" y="2746375"/>
            <a:ext cx="4130674" cy="375761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Shape 40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404" name="Shape 4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Shape 405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Our inventory = List of Apples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0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Apple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private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String </a:t>
            </a: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weight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String getColor() {...}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setColor(String color) {...}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getWeight() {...}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setWeight(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weight) {...}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}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06" name="Shape 4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16462" y="2559050"/>
            <a:ext cx="4032249" cy="41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Shape 407"/>
          <p:cNvSpPr txBox="1"/>
          <p:nvPr/>
        </p:nvSpPr>
        <p:spPr>
          <a:xfrm>
            <a:off x="7704136" y="5013325"/>
            <a:ext cx="1081086" cy="8635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8" name="Shape 408"/>
          <p:cNvCxnSpPr/>
          <p:nvPr/>
        </p:nvCxnSpPr>
        <p:spPr>
          <a:xfrm>
            <a:off x="4787900" y="2492375"/>
            <a:ext cx="0" cy="4249737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Shape 414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415" name="Shape 4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Shape 416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Green apples only please: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0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7" name="Shape 417"/>
          <p:cNvSpPr txBox="1"/>
          <p:nvPr/>
        </p:nvSpPr>
        <p:spPr>
          <a:xfrm>
            <a:off x="7704136" y="5013325"/>
            <a:ext cx="1081086" cy="8635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8" name="Shape 418"/>
          <p:cNvGrpSpPr/>
          <p:nvPr/>
        </p:nvGrpSpPr>
        <p:grpSpPr>
          <a:xfrm>
            <a:off x="611186" y="2652711"/>
            <a:ext cx="8137524" cy="3729037"/>
            <a:chOff x="0" y="0"/>
            <a:chExt cx="2147483647" cy="2147483647"/>
          </a:xfrm>
        </p:grpSpPr>
        <p:pic>
          <p:nvPicPr>
            <p:cNvPr id="419" name="Shape 4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2147483647" cy="21474836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Shape 4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68270506" y="746931294"/>
              <a:ext cx="887360395" cy="22121868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Shape 42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427" name="Shape 4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Shape 428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Green apples only please: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0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List&lt;Apple&gt; filterGreenApples(List&lt;Apple&gt;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for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(Apple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 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   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		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9" name="Shape 429"/>
          <p:cNvSpPr txBox="1"/>
          <p:nvPr/>
        </p:nvSpPr>
        <p:spPr>
          <a:xfrm>
            <a:off x="7704136" y="5013325"/>
            <a:ext cx="1081086" cy="8635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Introduction to java 8</a:t>
            </a:r>
          </a:p>
        </p:txBody>
      </p:sp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/>
        </p:nvSpPr>
        <p:spPr>
          <a:xfrm>
            <a:off x="373062" y="1557337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is new?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interface methods implementation.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New Date time API.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New JS engine.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Lambda expressions support.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Method references.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New collections streams API (including built-in parallel processing).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Optionals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JVM inhancements (PermGen removed, and small VM).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Shape 43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436" name="Shape 4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Shape 437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Green apples only please: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0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List&lt;Apple&gt; filterGreenApples(List&lt;Apple&gt;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for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(Apple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 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   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		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8" name="Shape 438"/>
          <p:cNvSpPr txBox="1"/>
          <p:nvPr/>
        </p:nvSpPr>
        <p:spPr>
          <a:xfrm>
            <a:off x="7704136" y="5013325"/>
            <a:ext cx="1081086" cy="8635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Shape 439"/>
          <p:cNvSpPr txBox="1"/>
          <p:nvPr/>
        </p:nvSpPr>
        <p:spPr>
          <a:xfrm>
            <a:off x="5886450" y="3644900"/>
            <a:ext cx="2898775" cy="646112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empty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green apples one by one</a:t>
            </a:r>
          </a:p>
        </p:txBody>
      </p:sp>
      <p:cxnSp>
        <p:nvCxnSpPr>
          <p:cNvPr id="440" name="Shape 440"/>
          <p:cNvCxnSpPr/>
          <p:nvPr/>
        </p:nvCxnSpPr>
        <p:spPr>
          <a:xfrm rot="10800000">
            <a:off x="4716461" y="3789361"/>
            <a:ext cx="1169986" cy="179386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Shape 44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447" name="Shape 4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Shape 448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Green apples only please: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0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List&lt;Apple&gt; filterGreenApples(List&lt;Apple&gt;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for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(Apple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 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   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		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9" name="Shape 449"/>
          <p:cNvSpPr txBox="1"/>
          <p:nvPr/>
        </p:nvSpPr>
        <p:spPr>
          <a:xfrm>
            <a:off x="7704136" y="4941887"/>
            <a:ext cx="1081086" cy="8635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Shape 450"/>
          <p:cNvSpPr txBox="1"/>
          <p:nvPr/>
        </p:nvSpPr>
        <p:spPr>
          <a:xfrm>
            <a:off x="6110287" y="5014912"/>
            <a:ext cx="2451100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only green apples</a:t>
            </a:r>
          </a:p>
        </p:txBody>
      </p:sp>
      <p:cxnSp>
        <p:nvCxnSpPr>
          <p:cNvPr id="451" name="Shape 451"/>
          <p:cNvCxnSpPr/>
          <p:nvPr/>
        </p:nvCxnSpPr>
        <p:spPr>
          <a:xfrm rot="10800000">
            <a:off x="5076825" y="4508500"/>
            <a:ext cx="1033462" cy="690561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Shape 45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458" name="Shape 4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Shape 459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Now, heavy apples please: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0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0" name="Shape 460"/>
          <p:cNvSpPr txBox="1"/>
          <p:nvPr/>
        </p:nvSpPr>
        <p:spPr>
          <a:xfrm>
            <a:off x="7704136" y="5013325"/>
            <a:ext cx="1081086" cy="8635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1" name="Shape 4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51050" y="3284537"/>
            <a:ext cx="4857750" cy="2836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Shape 46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468" name="Shape 4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Shape 469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Now, heavy apples please: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0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List&lt;Apple&gt; filterHeavyApples(List&lt;Apple&gt;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for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(Apple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 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   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.getWeight() &gt; 150)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}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Shape 47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476" name="Shape 4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Shape 477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Now, heavy apples please: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0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List&lt;Apple&gt; filterHeavyApples(List&lt;Apple&gt;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for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(Apple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 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   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.getWeight() &gt; 150)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		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8" name="Shape 478"/>
          <p:cNvSpPr txBox="1"/>
          <p:nvPr/>
        </p:nvSpPr>
        <p:spPr>
          <a:xfrm>
            <a:off x="7704136" y="5013325"/>
            <a:ext cx="1081086" cy="8635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Shape 479"/>
          <p:cNvSpPr txBox="1"/>
          <p:nvPr/>
        </p:nvSpPr>
        <p:spPr>
          <a:xfrm>
            <a:off x="4608512" y="5259387"/>
            <a:ext cx="3851274" cy="646112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Copy&amp;paste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only change the predicate</a:t>
            </a:r>
          </a:p>
        </p:txBody>
      </p:sp>
      <p:cxnSp>
        <p:nvCxnSpPr>
          <p:cNvPr id="480" name="Shape 480"/>
          <p:cNvCxnSpPr/>
          <p:nvPr/>
        </p:nvCxnSpPr>
        <p:spPr>
          <a:xfrm rot="10800000">
            <a:off x="4392612" y="4435475"/>
            <a:ext cx="755649" cy="823912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Shape 48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487" name="Shape 4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Shape 488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is the difference?!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02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1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1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1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List&lt;Apple&gt; filterGreenApples(List&lt;Apple&gt; </a:t>
            </a:r>
            <a:r>
              <a:rPr lang="en-US" sz="11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List&lt;Apple&gt; </a:t>
            </a:r>
            <a:r>
              <a:rPr lang="en-US" sz="11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1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1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1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for</a:t>
            </a:r>
            <a:r>
              <a:rPr lang="en-US" sz="11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(Apple </a:t>
            </a:r>
            <a:r>
              <a:rPr lang="en-US" sz="11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 </a:t>
            </a:r>
            <a:r>
              <a:rPr lang="en-US" sz="11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1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   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1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11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1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1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1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		</a:t>
            </a:r>
            <a:r>
              <a:rPr lang="en-US" sz="11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.add(</a:t>
            </a:r>
            <a:r>
              <a:rPr lang="en-US" sz="11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	</a:t>
            </a:r>
            <a:r>
              <a:rPr lang="en-US" sz="11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1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List&lt;Apple&gt; filterHeavyApples(List&lt;Apple&gt;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for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(Apple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 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   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.getWeight() &gt; 150)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		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9" name="Shape 489"/>
          <p:cNvSpPr txBox="1"/>
          <p:nvPr/>
        </p:nvSpPr>
        <p:spPr>
          <a:xfrm>
            <a:off x="7704136" y="5013325"/>
            <a:ext cx="1081086" cy="8635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0" name="Shape 490"/>
          <p:cNvCxnSpPr/>
          <p:nvPr/>
        </p:nvCxnSpPr>
        <p:spPr>
          <a:xfrm>
            <a:off x="323850" y="4504406"/>
            <a:ext cx="85693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Shape 49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497" name="Shape 4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Shape 498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is the difference?!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02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1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1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1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List&lt;Apple&gt; filterGreenApples(List&lt;Apple&gt; </a:t>
            </a:r>
            <a:r>
              <a:rPr lang="en-US" sz="11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List&lt;Apple&gt; </a:t>
            </a:r>
            <a:r>
              <a:rPr lang="en-US" sz="11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1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1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1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for</a:t>
            </a:r>
            <a:r>
              <a:rPr lang="en-US" sz="11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(Apple </a:t>
            </a:r>
            <a:r>
              <a:rPr lang="en-US" sz="11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 </a:t>
            </a:r>
            <a:r>
              <a:rPr lang="en-US" sz="11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1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   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1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11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1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1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1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		</a:t>
            </a:r>
            <a:r>
              <a:rPr lang="en-US" sz="11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.add(</a:t>
            </a:r>
            <a:r>
              <a:rPr lang="en-US" sz="11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	</a:t>
            </a:r>
            <a:r>
              <a:rPr lang="en-US" sz="11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1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List&lt;Apple&gt; filterHeavyApples(List&lt;Apple&gt;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for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(Apple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 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   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.getWeight() &gt; 150)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		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9" name="Shape 499"/>
          <p:cNvSpPr txBox="1"/>
          <p:nvPr/>
        </p:nvSpPr>
        <p:spPr>
          <a:xfrm>
            <a:off x="7704136" y="5013325"/>
            <a:ext cx="1081086" cy="8635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0" name="Shape 500"/>
          <p:cNvCxnSpPr/>
          <p:nvPr/>
        </p:nvCxnSpPr>
        <p:spPr>
          <a:xfrm>
            <a:off x="323850" y="4526440"/>
            <a:ext cx="85693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501" name="Shape 501"/>
          <p:cNvSpPr txBox="1"/>
          <p:nvPr/>
        </p:nvSpPr>
        <p:spPr>
          <a:xfrm>
            <a:off x="1641475" y="5230812"/>
            <a:ext cx="2004899" cy="209399"/>
          </a:xfrm>
          <a:prstGeom prst="rect">
            <a:avLst/>
          </a:prstGeom>
          <a:noFill/>
          <a:ln w="127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Shape 502"/>
          <p:cNvSpPr txBox="1"/>
          <p:nvPr/>
        </p:nvSpPr>
        <p:spPr>
          <a:xfrm>
            <a:off x="1641475" y="3213100"/>
            <a:ext cx="2447999" cy="209399"/>
          </a:xfrm>
          <a:prstGeom prst="rect">
            <a:avLst/>
          </a:prstGeom>
          <a:noFill/>
          <a:ln w="127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3" name="Shape 503"/>
          <p:cNvCxnSpPr>
            <a:endCxn id="502" idx="3"/>
          </p:cNvCxnSpPr>
          <p:nvPr/>
        </p:nvCxnSpPr>
        <p:spPr>
          <a:xfrm rot="10800000">
            <a:off x="4089474" y="3317800"/>
            <a:ext cx="2354100" cy="97470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504" name="Shape 504"/>
          <p:cNvCxnSpPr>
            <a:endCxn id="501" idx="3"/>
          </p:cNvCxnSpPr>
          <p:nvPr/>
        </p:nvCxnSpPr>
        <p:spPr>
          <a:xfrm flipH="1">
            <a:off x="3646374" y="4292712"/>
            <a:ext cx="2797200" cy="104280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Shape 51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511" name="Shape 5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Shape 512"/>
          <p:cNvSpPr txBox="1"/>
          <p:nvPr/>
        </p:nvSpPr>
        <p:spPr>
          <a:xfrm>
            <a:off x="274637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Why is passing a method as a value is so handy?</a:t>
            </a: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3" name="Shape 513"/>
          <p:cNvSpPr txBox="1"/>
          <p:nvPr/>
        </p:nvSpPr>
        <p:spPr>
          <a:xfrm>
            <a:off x="7704136" y="5013325"/>
            <a:ext cx="1081086" cy="8635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4" name="Shape 5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65300" y="2792411"/>
            <a:ext cx="5253036" cy="3649662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Shape 515"/>
          <p:cNvSpPr txBox="1"/>
          <p:nvPr/>
        </p:nvSpPr>
        <p:spPr>
          <a:xfrm>
            <a:off x="1331912" y="2708275"/>
            <a:ext cx="2735262" cy="151288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521" name="Shape 52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522" name="Shape 5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Shape 523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Why is passing a method as a value is so handy?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List&lt;Apple&gt; filterApples(List&lt;Apple&gt;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Predicate&lt;Apple&gt;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predicate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(Apple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predicate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.test(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	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529" name="Shape 52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530" name="Shape 5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Shape 531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Why is passing a method as a value is so handy?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List&lt;Apple&gt; filterApples(List&lt;Apple&gt;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Predicate&lt;Apple&gt;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predicate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(Apple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predicate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.test(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	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2" name="Shape 532"/>
          <p:cNvSpPr txBox="1"/>
          <p:nvPr/>
        </p:nvSpPr>
        <p:spPr>
          <a:xfrm>
            <a:off x="2994025" y="2708275"/>
            <a:ext cx="1614487" cy="277811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Apple.getWeight &gt; 150</a:t>
            </a:r>
          </a:p>
        </p:txBody>
      </p:sp>
      <p:sp>
        <p:nvSpPr>
          <p:cNvPr id="533" name="Shape 533"/>
          <p:cNvSpPr txBox="1"/>
          <p:nvPr/>
        </p:nvSpPr>
        <p:spPr>
          <a:xfrm>
            <a:off x="4941887" y="2708275"/>
            <a:ext cx="2120899" cy="277811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Apple.getColor.equals(“green”)</a:t>
            </a:r>
          </a:p>
        </p:txBody>
      </p:sp>
      <p:cxnSp>
        <p:nvCxnSpPr>
          <p:cNvPr id="534" name="Shape 534"/>
          <p:cNvCxnSpPr/>
          <p:nvPr/>
        </p:nvCxnSpPr>
        <p:spPr>
          <a:xfrm>
            <a:off x="323850" y="3140075"/>
            <a:ext cx="85693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535" name="Shape 535"/>
          <p:cNvCxnSpPr/>
          <p:nvPr/>
        </p:nvCxnSpPr>
        <p:spPr>
          <a:xfrm>
            <a:off x="4608512" y="2986086"/>
            <a:ext cx="1187449" cy="29845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536" name="Shape 536"/>
          <p:cNvCxnSpPr/>
          <p:nvPr/>
        </p:nvCxnSpPr>
        <p:spPr>
          <a:xfrm>
            <a:off x="6002337" y="2986086"/>
            <a:ext cx="0" cy="29845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537" name="Shape 537"/>
          <p:cNvCxnSpPr/>
          <p:nvPr/>
        </p:nvCxnSpPr>
        <p:spPr>
          <a:xfrm>
            <a:off x="323850" y="6021387"/>
            <a:ext cx="8567737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538" name="Shape 538"/>
          <p:cNvSpPr/>
          <p:nvPr/>
        </p:nvSpPr>
        <p:spPr>
          <a:xfrm>
            <a:off x="2519361" y="6381750"/>
            <a:ext cx="1765299" cy="2158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85D8A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Heavy Apples</a:t>
            </a:r>
          </a:p>
        </p:txBody>
      </p:sp>
      <p:sp>
        <p:nvSpPr>
          <p:cNvPr id="539" name="Shape 539"/>
          <p:cNvSpPr/>
          <p:nvPr/>
        </p:nvSpPr>
        <p:spPr>
          <a:xfrm>
            <a:off x="5076825" y="6381750"/>
            <a:ext cx="1763711" cy="215899"/>
          </a:xfrm>
          <a:prstGeom prst="ellipse">
            <a:avLst/>
          </a:prstGeom>
          <a:solidFill>
            <a:srgbClr val="9BBB59"/>
          </a:solidFill>
          <a:ln w="25400" cap="flat" cmpd="sng">
            <a:solidFill>
              <a:srgbClr val="77933C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Green Apples</a:t>
            </a:r>
          </a:p>
        </p:txBody>
      </p:sp>
      <p:sp>
        <p:nvSpPr>
          <p:cNvPr id="540" name="Shape 540"/>
          <p:cNvSpPr/>
          <p:nvPr/>
        </p:nvSpPr>
        <p:spPr>
          <a:xfrm>
            <a:off x="3402012" y="6110287"/>
            <a:ext cx="46036" cy="179386"/>
          </a:xfrm>
          <a:prstGeom prst="downArrow">
            <a:avLst>
              <a:gd name="adj1" fmla="val 18828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85D8A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Shape 541"/>
          <p:cNvSpPr/>
          <p:nvPr/>
        </p:nvSpPr>
        <p:spPr>
          <a:xfrm>
            <a:off x="5867400" y="6129337"/>
            <a:ext cx="46036" cy="179386"/>
          </a:xfrm>
          <a:prstGeom prst="downArrow">
            <a:avLst>
              <a:gd name="adj1" fmla="val 18828"/>
              <a:gd name="adj2" fmla="val 50000"/>
            </a:avLst>
          </a:prstGeom>
          <a:solidFill>
            <a:srgbClr val="9BBB59"/>
          </a:solidFill>
          <a:ln w="25400" cap="flat" cmpd="sng">
            <a:solidFill>
              <a:srgbClr val="77933C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8" name="Shape 1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7812" y="2492375"/>
            <a:ext cx="5387974" cy="315753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547" name="Shape 54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548" name="Shape 5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Shape 549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Nice and neat…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List&lt;Apple&gt; filterApples(List&lt;Apple&gt;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Predicate&lt;Apple&gt;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predicate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(Apple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predicate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.test(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	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0" name="Shape 550"/>
          <p:cNvSpPr txBox="1"/>
          <p:nvPr/>
        </p:nvSpPr>
        <p:spPr>
          <a:xfrm>
            <a:off x="4500562" y="5956300"/>
            <a:ext cx="3563936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?(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what about the client (invoker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556" name="Shape 55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557" name="Shape 5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Shape 558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client… Yuck ☹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greenApples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filterApples(</a:t>
            </a:r>
            <a:r>
              <a:rPr lang="en-US" sz="12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200" b="1" i="1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Predicate&lt;Apple&gt;()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		@Override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test(Apple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	return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});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564" name="Shape 564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565" name="Shape 5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Shape 566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client… Yuck ☹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greenApples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filterApples(</a:t>
            </a:r>
            <a:r>
              <a:rPr lang="en-US" sz="12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200" b="1" i="1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Predicate&lt;Apple&gt;()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		@Override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test(Apple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	return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});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7" name="Shape 567"/>
          <p:cNvSpPr/>
          <p:nvPr/>
        </p:nvSpPr>
        <p:spPr>
          <a:xfrm>
            <a:off x="1171575" y="3048000"/>
            <a:ext cx="5605524" cy="1467416"/>
          </a:xfrm>
          <a:custGeom>
            <a:avLst/>
            <a:gdLst/>
            <a:ahLst/>
            <a:cxnLst/>
            <a:rect l="0" t="0" r="0" b="0"/>
            <a:pathLst>
              <a:path w="5619573" h="1489763" extrusionOk="0">
                <a:moveTo>
                  <a:pt x="3651728" y="337238"/>
                </a:moveTo>
                <a:cubicBezTo>
                  <a:pt x="3656491" y="297550"/>
                  <a:pt x="3647653" y="167138"/>
                  <a:pt x="3680303" y="118163"/>
                </a:cubicBezTo>
                <a:cubicBezTo>
                  <a:pt x="3693003" y="99113"/>
                  <a:pt x="3699353" y="73713"/>
                  <a:pt x="3718403" y="61013"/>
                </a:cubicBezTo>
                <a:cubicBezTo>
                  <a:pt x="3755332" y="36394"/>
                  <a:pt x="3736118" y="45583"/>
                  <a:pt x="3775553" y="32438"/>
                </a:cubicBezTo>
                <a:cubicBezTo>
                  <a:pt x="3858103" y="35613"/>
                  <a:pt x="3940592" y="41963"/>
                  <a:pt x="4023203" y="41963"/>
                </a:cubicBezTo>
                <a:cubicBezTo>
                  <a:pt x="5529578" y="41963"/>
                  <a:pt x="4893045" y="0"/>
                  <a:pt x="5480528" y="41963"/>
                </a:cubicBezTo>
                <a:cubicBezTo>
                  <a:pt x="5485609" y="43233"/>
                  <a:pt x="5539004" y="55547"/>
                  <a:pt x="5547203" y="61013"/>
                </a:cubicBezTo>
                <a:cubicBezTo>
                  <a:pt x="5558411" y="68485"/>
                  <a:pt x="5565430" y="80964"/>
                  <a:pt x="5575778" y="89588"/>
                </a:cubicBezTo>
                <a:cubicBezTo>
                  <a:pt x="5584572" y="96917"/>
                  <a:pt x="5594828" y="102288"/>
                  <a:pt x="5604353" y="108638"/>
                </a:cubicBezTo>
                <a:cubicBezTo>
                  <a:pt x="5607528" y="118163"/>
                  <a:pt x="5613878" y="127173"/>
                  <a:pt x="5613878" y="137213"/>
                </a:cubicBezTo>
                <a:cubicBezTo>
                  <a:pt x="5613878" y="278817"/>
                  <a:pt x="5619573" y="253479"/>
                  <a:pt x="5594828" y="327713"/>
                </a:cubicBezTo>
                <a:cubicBezTo>
                  <a:pt x="5569915" y="502103"/>
                  <a:pt x="5605160" y="243439"/>
                  <a:pt x="5575778" y="537263"/>
                </a:cubicBezTo>
                <a:cubicBezTo>
                  <a:pt x="5575188" y="543159"/>
                  <a:pt x="5560878" y="613304"/>
                  <a:pt x="5556728" y="622988"/>
                </a:cubicBezTo>
                <a:cubicBezTo>
                  <a:pt x="5552219" y="633510"/>
                  <a:pt x="5542798" y="641324"/>
                  <a:pt x="5537678" y="651563"/>
                </a:cubicBezTo>
                <a:cubicBezTo>
                  <a:pt x="5487383" y="752154"/>
                  <a:pt x="5610183" y="557093"/>
                  <a:pt x="5490053" y="737288"/>
                </a:cubicBezTo>
                <a:cubicBezTo>
                  <a:pt x="5482177" y="749102"/>
                  <a:pt x="5464653" y="749988"/>
                  <a:pt x="5451953" y="756338"/>
                </a:cubicBezTo>
                <a:cubicBezTo>
                  <a:pt x="5448778" y="765863"/>
                  <a:pt x="5448700" y="777073"/>
                  <a:pt x="5442428" y="784913"/>
                </a:cubicBezTo>
                <a:cubicBezTo>
                  <a:pt x="5435277" y="793852"/>
                  <a:pt x="5422647" y="796634"/>
                  <a:pt x="5413853" y="803963"/>
                </a:cubicBezTo>
                <a:cubicBezTo>
                  <a:pt x="5403505" y="812587"/>
                  <a:pt x="5394044" y="822311"/>
                  <a:pt x="5385278" y="832538"/>
                </a:cubicBezTo>
                <a:cubicBezTo>
                  <a:pt x="5374947" y="844591"/>
                  <a:pt x="5367928" y="859413"/>
                  <a:pt x="5356703" y="870638"/>
                </a:cubicBezTo>
                <a:cubicBezTo>
                  <a:pt x="5338239" y="889102"/>
                  <a:pt x="5322794" y="891466"/>
                  <a:pt x="5299553" y="899213"/>
                </a:cubicBezTo>
                <a:cubicBezTo>
                  <a:pt x="5286853" y="908738"/>
                  <a:pt x="5273506" y="917457"/>
                  <a:pt x="5261453" y="927788"/>
                </a:cubicBezTo>
                <a:cubicBezTo>
                  <a:pt x="5251226" y="936554"/>
                  <a:pt x="5243839" y="948533"/>
                  <a:pt x="5232878" y="956363"/>
                </a:cubicBezTo>
                <a:cubicBezTo>
                  <a:pt x="5221324" y="964616"/>
                  <a:pt x="5206332" y="967160"/>
                  <a:pt x="5194778" y="975413"/>
                </a:cubicBezTo>
                <a:cubicBezTo>
                  <a:pt x="5132348" y="1020006"/>
                  <a:pt x="5198925" y="993081"/>
                  <a:pt x="5137628" y="1013513"/>
                </a:cubicBezTo>
                <a:cubicBezTo>
                  <a:pt x="5055736" y="1068108"/>
                  <a:pt x="5159348" y="1002653"/>
                  <a:pt x="5080478" y="1042088"/>
                </a:cubicBezTo>
                <a:cubicBezTo>
                  <a:pt x="5070239" y="1047208"/>
                  <a:pt x="5061428" y="1054788"/>
                  <a:pt x="5051903" y="1061138"/>
                </a:cubicBezTo>
                <a:cubicBezTo>
                  <a:pt x="5048728" y="1070663"/>
                  <a:pt x="5050548" y="1083877"/>
                  <a:pt x="5042378" y="1089713"/>
                </a:cubicBezTo>
                <a:cubicBezTo>
                  <a:pt x="5026038" y="1101385"/>
                  <a:pt x="5003872" y="1101305"/>
                  <a:pt x="4985228" y="1108763"/>
                </a:cubicBezTo>
                <a:cubicBezTo>
                  <a:pt x="4925448" y="1132675"/>
                  <a:pt x="4954190" y="1123666"/>
                  <a:pt x="4899503" y="1137338"/>
                </a:cubicBezTo>
                <a:cubicBezTo>
                  <a:pt x="4889978" y="1143688"/>
                  <a:pt x="4880867" y="1150708"/>
                  <a:pt x="4870928" y="1156388"/>
                </a:cubicBezTo>
                <a:cubicBezTo>
                  <a:pt x="4858600" y="1163433"/>
                  <a:pt x="4842868" y="1165398"/>
                  <a:pt x="4832828" y="1175438"/>
                </a:cubicBezTo>
                <a:cubicBezTo>
                  <a:pt x="4736150" y="1272116"/>
                  <a:pt x="4884051" y="1166690"/>
                  <a:pt x="4785203" y="1232588"/>
                </a:cubicBezTo>
                <a:cubicBezTo>
                  <a:pt x="4782287" y="1238421"/>
                  <a:pt x="4756894" y="1293143"/>
                  <a:pt x="4747103" y="1299263"/>
                </a:cubicBezTo>
                <a:cubicBezTo>
                  <a:pt x="4728042" y="1311176"/>
                  <a:pt x="4676507" y="1320794"/>
                  <a:pt x="4651853" y="1327838"/>
                </a:cubicBezTo>
                <a:cubicBezTo>
                  <a:pt x="4642199" y="1330596"/>
                  <a:pt x="4633018" y="1334928"/>
                  <a:pt x="4623278" y="1337363"/>
                </a:cubicBezTo>
                <a:cubicBezTo>
                  <a:pt x="4514757" y="1364493"/>
                  <a:pt x="4400183" y="1352737"/>
                  <a:pt x="4289903" y="1356413"/>
                </a:cubicBezTo>
                <a:cubicBezTo>
                  <a:pt x="4152007" y="1379396"/>
                  <a:pt x="4328778" y="1352013"/>
                  <a:pt x="4070828" y="1375463"/>
                </a:cubicBezTo>
                <a:cubicBezTo>
                  <a:pt x="3964254" y="1385152"/>
                  <a:pt x="4069014" y="1380988"/>
                  <a:pt x="3994628" y="1394513"/>
                </a:cubicBezTo>
                <a:cubicBezTo>
                  <a:pt x="3969443" y="1399092"/>
                  <a:pt x="3943677" y="1399830"/>
                  <a:pt x="3918428" y="1404038"/>
                </a:cubicBezTo>
                <a:cubicBezTo>
                  <a:pt x="3886490" y="1409361"/>
                  <a:pt x="3854590" y="1415235"/>
                  <a:pt x="3823178" y="1423088"/>
                </a:cubicBezTo>
                <a:cubicBezTo>
                  <a:pt x="3810478" y="1426263"/>
                  <a:pt x="3798089" y="1431167"/>
                  <a:pt x="3785078" y="1432613"/>
                </a:cubicBezTo>
                <a:cubicBezTo>
                  <a:pt x="3740787" y="1437534"/>
                  <a:pt x="3696193" y="1439174"/>
                  <a:pt x="3651728" y="1442138"/>
                </a:cubicBezTo>
                <a:cubicBezTo>
                  <a:pt x="3283060" y="1466716"/>
                  <a:pt x="3399767" y="1452939"/>
                  <a:pt x="2756378" y="1461188"/>
                </a:cubicBezTo>
                <a:lnTo>
                  <a:pt x="2575403" y="1470713"/>
                </a:lnTo>
                <a:cubicBezTo>
                  <a:pt x="2527755" y="1473516"/>
                  <a:pt x="2480259" y="1480238"/>
                  <a:pt x="2432528" y="1480238"/>
                </a:cubicBezTo>
                <a:cubicBezTo>
                  <a:pt x="2143586" y="1480238"/>
                  <a:pt x="1854678" y="1473888"/>
                  <a:pt x="1565753" y="1470713"/>
                </a:cubicBezTo>
                <a:lnTo>
                  <a:pt x="1203803" y="1461188"/>
                </a:lnTo>
                <a:cubicBezTo>
                  <a:pt x="1102195" y="1458285"/>
                  <a:pt x="1000653" y="1451663"/>
                  <a:pt x="899003" y="1451663"/>
                </a:cubicBezTo>
                <a:cubicBezTo>
                  <a:pt x="835424" y="1451663"/>
                  <a:pt x="772003" y="1458013"/>
                  <a:pt x="708503" y="1461188"/>
                </a:cubicBezTo>
                <a:cubicBezTo>
                  <a:pt x="660837" y="1469132"/>
                  <a:pt x="633703" y="1474110"/>
                  <a:pt x="584678" y="1480238"/>
                </a:cubicBezTo>
                <a:cubicBezTo>
                  <a:pt x="556149" y="1483804"/>
                  <a:pt x="527528" y="1486588"/>
                  <a:pt x="498953" y="1489763"/>
                </a:cubicBezTo>
                <a:lnTo>
                  <a:pt x="251303" y="1470713"/>
                </a:lnTo>
                <a:cubicBezTo>
                  <a:pt x="232075" y="1468910"/>
                  <a:pt x="212475" y="1467295"/>
                  <a:pt x="194153" y="1461188"/>
                </a:cubicBezTo>
                <a:cubicBezTo>
                  <a:pt x="183293" y="1457568"/>
                  <a:pt x="175103" y="1448488"/>
                  <a:pt x="165578" y="1442138"/>
                </a:cubicBezTo>
                <a:cubicBezTo>
                  <a:pt x="117266" y="1361618"/>
                  <a:pt x="158032" y="1425858"/>
                  <a:pt x="108428" y="1356413"/>
                </a:cubicBezTo>
                <a:cubicBezTo>
                  <a:pt x="101774" y="1347098"/>
                  <a:pt x="96707" y="1336632"/>
                  <a:pt x="89378" y="1327838"/>
                </a:cubicBezTo>
                <a:cubicBezTo>
                  <a:pt x="63046" y="1296240"/>
                  <a:pt x="59490" y="1306161"/>
                  <a:pt x="41753" y="1270688"/>
                </a:cubicBezTo>
                <a:cubicBezTo>
                  <a:pt x="37263" y="1261708"/>
                  <a:pt x="34870" y="1251799"/>
                  <a:pt x="32228" y="1242113"/>
                </a:cubicBezTo>
                <a:cubicBezTo>
                  <a:pt x="0" y="1123945"/>
                  <a:pt x="25577" y="1203110"/>
                  <a:pt x="3653" y="1137338"/>
                </a:cubicBezTo>
                <a:cubicBezTo>
                  <a:pt x="6828" y="1048438"/>
                  <a:pt x="7629" y="959421"/>
                  <a:pt x="13178" y="870638"/>
                </a:cubicBezTo>
                <a:cubicBezTo>
                  <a:pt x="15320" y="836373"/>
                  <a:pt x="28592" y="825146"/>
                  <a:pt x="41753" y="794438"/>
                </a:cubicBezTo>
                <a:cubicBezTo>
                  <a:pt x="45708" y="785210"/>
                  <a:pt x="46402" y="774640"/>
                  <a:pt x="51278" y="765863"/>
                </a:cubicBezTo>
                <a:cubicBezTo>
                  <a:pt x="73175" y="726448"/>
                  <a:pt x="92981" y="705573"/>
                  <a:pt x="117953" y="670613"/>
                </a:cubicBezTo>
                <a:cubicBezTo>
                  <a:pt x="124607" y="661298"/>
                  <a:pt x="131883" y="652277"/>
                  <a:pt x="137003" y="642038"/>
                </a:cubicBezTo>
                <a:cubicBezTo>
                  <a:pt x="141493" y="633058"/>
                  <a:pt x="140256" y="621303"/>
                  <a:pt x="146528" y="613463"/>
                </a:cubicBezTo>
                <a:cubicBezTo>
                  <a:pt x="153679" y="604524"/>
                  <a:pt x="166309" y="601742"/>
                  <a:pt x="175103" y="594413"/>
                </a:cubicBezTo>
                <a:cubicBezTo>
                  <a:pt x="185451" y="585789"/>
                  <a:pt x="194912" y="576065"/>
                  <a:pt x="203678" y="565838"/>
                </a:cubicBezTo>
                <a:cubicBezTo>
                  <a:pt x="214009" y="553785"/>
                  <a:pt x="220388" y="538285"/>
                  <a:pt x="232253" y="527738"/>
                </a:cubicBezTo>
                <a:cubicBezTo>
                  <a:pt x="271555" y="492803"/>
                  <a:pt x="279173" y="493048"/>
                  <a:pt x="317978" y="480113"/>
                </a:cubicBezTo>
                <a:lnTo>
                  <a:pt x="556103" y="489638"/>
                </a:lnTo>
                <a:cubicBezTo>
                  <a:pt x="707799" y="497038"/>
                  <a:pt x="665877" y="492059"/>
                  <a:pt x="765653" y="508688"/>
                </a:cubicBezTo>
                <a:cubicBezTo>
                  <a:pt x="908339" y="556250"/>
                  <a:pt x="825877" y="534783"/>
                  <a:pt x="1108553" y="537263"/>
                </a:cubicBezTo>
                <a:lnTo>
                  <a:pt x="2994503" y="546788"/>
                </a:lnTo>
                <a:cubicBezTo>
                  <a:pt x="3013553" y="549963"/>
                  <a:pt x="3032715" y="552525"/>
                  <a:pt x="3051653" y="556313"/>
                </a:cubicBezTo>
                <a:cubicBezTo>
                  <a:pt x="3064490" y="558880"/>
                  <a:pt x="3076742" y="564392"/>
                  <a:pt x="3089753" y="565838"/>
                </a:cubicBezTo>
                <a:cubicBezTo>
                  <a:pt x="3162605" y="573933"/>
                  <a:pt x="3308828" y="584888"/>
                  <a:pt x="3308828" y="584888"/>
                </a:cubicBezTo>
                <a:cubicBezTo>
                  <a:pt x="3323522" y="588562"/>
                  <a:pt x="3382461" y="603938"/>
                  <a:pt x="3394553" y="603938"/>
                </a:cubicBezTo>
                <a:cubicBezTo>
                  <a:pt x="3439148" y="603938"/>
                  <a:pt x="3468726" y="594920"/>
                  <a:pt x="3508853" y="584888"/>
                </a:cubicBezTo>
                <a:cubicBezTo>
                  <a:pt x="3521553" y="575363"/>
                  <a:pt x="3535728" y="567538"/>
                  <a:pt x="3546953" y="556313"/>
                </a:cubicBezTo>
                <a:cubicBezTo>
                  <a:pt x="3574250" y="529016"/>
                  <a:pt x="3560034" y="530151"/>
                  <a:pt x="3575528" y="499163"/>
                </a:cubicBezTo>
                <a:cubicBezTo>
                  <a:pt x="3588789" y="472641"/>
                  <a:pt x="3602087" y="463079"/>
                  <a:pt x="3623153" y="442013"/>
                </a:cubicBezTo>
                <a:lnTo>
                  <a:pt x="3651728" y="356288"/>
                </a:lnTo>
                <a:cubicBezTo>
                  <a:pt x="3662257" y="324701"/>
                  <a:pt x="3646965" y="376926"/>
                  <a:pt x="3651728" y="337238"/>
                </a:cubicBezTo>
                <a:close/>
              </a:path>
            </a:pathLst>
          </a:custGeom>
          <a:noFill/>
          <a:ln w="127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Shape 568"/>
          <p:cNvSpPr txBox="1"/>
          <p:nvPr/>
        </p:nvSpPr>
        <p:spPr>
          <a:xfrm>
            <a:off x="3276600" y="5476875"/>
            <a:ext cx="3252787" cy="368299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Anonymous class = A lot of noise</a:t>
            </a:r>
          </a:p>
        </p:txBody>
      </p:sp>
      <p:cxnSp>
        <p:nvCxnSpPr>
          <p:cNvPr id="569" name="Shape 569"/>
          <p:cNvCxnSpPr/>
          <p:nvPr/>
        </p:nvCxnSpPr>
        <p:spPr>
          <a:xfrm rot="10800000">
            <a:off x="4787899" y="4514850"/>
            <a:ext cx="114300" cy="962024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576" name="Shape 5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Shape 577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Lambdas help eliminate verbosity.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Using lambdas we provide the implementation  with only </a:t>
            </a:r>
            <a:br>
              <a:rPr lang="en-US" sz="2000" b="0" i="0" u="none" strike="noStrike" cap="none" baseline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“the important code</a:t>
            </a:r>
            <a:r>
              <a:rPr lang="en-US" sz="2000" b="0" i="0" u="none" strike="noStrike" cap="none" baseline="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”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Flip the direction of the code – no more loops</a:t>
            </a:r>
            <a:endParaRPr lang="en-US" sz="2000" b="0" i="0" u="none" strike="noStrike" cap="none" baseline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78" name="Shape 5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48400" y="4038600"/>
            <a:ext cx="2679700" cy="254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584" name="Shape 584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585" name="Shape 5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Shape 586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Using lambda: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filterApples(</a:t>
            </a:r>
            <a:r>
              <a:rPr lang="en-US" sz="12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(Apple a) -&gt; {return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)}  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592" name="Shape 592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593" name="Shape 5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Shape 594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Using lambda: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filterApples(</a:t>
            </a:r>
            <a:r>
              <a:rPr lang="en-US" sz="12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(Apple a) -&gt; {return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)}  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5" name="Shape 595"/>
          <p:cNvSpPr txBox="1"/>
          <p:nvPr/>
        </p:nvSpPr>
        <p:spPr>
          <a:xfrm>
            <a:off x="957262" y="4435475"/>
            <a:ext cx="6516687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800" i="1">
                <a:latin typeface="Consolas"/>
                <a:ea typeface="Consolas"/>
                <a:cs typeface="Consolas"/>
                <a:sym typeface="Consolas"/>
              </a:rPr>
              <a:t>{(</a:t>
            </a:r>
            <a:r>
              <a:rPr lang="en-US" sz="18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8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Apple a) -&gt; {return </a:t>
            </a:r>
            <a:r>
              <a:rPr lang="en-US" sz="18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8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8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</a:t>
            </a: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cxnSp>
        <p:nvCxnSpPr>
          <p:cNvPr id="596" name="Shape 596"/>
          <p:cNvCxnSpPr/>
          <p:nvPr/>
        </p:nvCxnSpPr>
        <p:spPr>
          <a:xfrm rot="10800000" flipH="1">
            <a:off x="4216400" y="3429000"/>
            <a:ext cx="787400" cy="1006474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  <p:sp>
        <p:nvSpPr>
          <p:cNvPr id="597" name="Shape 597"/>
          <p:cNvSpPr txBox="1"/>
          <p:nvPr/>
        </p:nvSpPr>
        <p:spPr>
          <a:xfrm>
            <a:off x="995362" y="5722937"/>
            <a:ext cx="1211261" cy="369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Arguments</a:t>
            </a:r>
          </a:p>
        </p:txBody>
      </p:sp>
      <p:sp>
        <p:nvSpPr>
          <p:cNvPr id="598" name="Shape 598"/>
          <p:cNvSpPr txBox="1"/>
          <p:nvPr/>
        </p:nvSpPr>
        <p:spPr>
          <a:xfrm>
            <a:off x="3503612" y="5732462"/>
            <a:ext cx="3084512" cy="369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 implementation body</a:t>
            </a:r>
          </a:p>
        </p:txBody>
      </p:sp>
      <p:cxnSp>
        <p:nvCxnSpPr>
          <p:cNvPr id="599" name="Shape 599"/>
          <p:cNvCxnSpPr/>
          <p:nvPr/>
        </p:nvCxnSpPr>
        <p:spPr>
          <a:xfrm rot="10800000" flipH="1">
            <a:off x="1601787" y="4805362"/>
            <a:ext cx="90486" cy="917575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600" name="Shape 600"/>
          <p:cNvCxnSpPr/>
          <p:nvPr/>
        </p:nvCxnSpPr>
        <p:spPr>
          <a:xfrm rot="10800000">
            <a:off x="5003800" y="4805362"/>
            <a:ext cx="42861" cy="917575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606" name="Shape 60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607" name="Shape 6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Shape 608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Using lambda: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filterApples(</a:t>
            </a:r>
            <a:r>
              <a:rPr lang="en-US" sz="12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(a) -&gt; {return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)}  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9" name="Shape 609"/>
          <p:cNvSpPr txBox="1"/>
          <p:nvPr/>
        </p:nvSpPr>
        <p:spPr>
          <a:xfrm>
            <a:off x="1717675" y="4435475"/>
            <a:ext cx="5756275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800" i="1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8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8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a) -&gt; {return </a:t>
            </a:r>
            <a:r>
              <a:rPr lang="en-US" sz="18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8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8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</a:t>
            </a:r>
            <a:r>
              <a:rPr lang="en-US" sz="180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cxnSp>
        <p:nvCxnSpPr>
          <p:cNvPr id="610" name="Shape 610"/>
          <p:cNvCxnSpPr/>
          <p:nvPr/>
        </p:nvCxnSpPr>
        <p:spPr>
          <a:xfrm rot="10800000" flipH="1">
            <a:off x="4216400" y="3429000"/>
            <a:ext cx="787400" cy="1006474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  <p:sp>
        <p:nvSpPr>
          <p:cNvPr id="611" name="Shape 611"/>
          <p:cNvSpPr txBox="1"/>
          <p:nvPr/>
        </p:nvSpPr>
        <p:spPr>
          <a:xfrm>
            <a:off x="900112" y="5740400"/>
            <a:ext cx="2317749" cy="6461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Apple type can be 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automatically inferred</a:t>
            </a:r>
          </a:p>
        </p:txBody>
      </p:sp>
      <p:cxnSp>
        <p:nvCxnSpPr>
          <p:cNvPr id="612" name="Shape 612"/>
          <p:cNvCxnSpPr/>
          <p:nvPr/>
        </p:nvCxnSpPr>
        <p:spPr>
          <a:xfrm rot="10800000">
            <a:off x="2058986" y="4805361"/>
            <a:ext cx="0" cy="935037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618" name="Shape 61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619" name="Shape 6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Shape 620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Using lambda: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filterApples(</a:t>
            </a:r>
            <a:r>
              <a:rPr lang="en-US" sz="12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(a) -&gt;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1" name="Shape 621"/>
          <p:cNvSpPr txBox="1"/>
          <p:nvPr/>
        </p:nvSpPr>
        <p:spPr>
          <a:xfrm>
            <a:off x="2730500" y="4435475"/>
            <a:ext cx="4743450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800" i="1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8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8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a) -&gt; </a:t>
            </a:r>
            <a:r>
              <a:rPr lang="en-US" sz="18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8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8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</a:t>
            </a: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cxnSp>
        <p:nvCxnSpPr>
          <p:cNvPr id="622" name="Shape 622"/>
          <p:cNvCxnSpPr/>
          <p:nvPr/>
        </p:nvCxnSpPr>
        <p:spPr>
          <a:xfrm rot="10800000" flipH="1">
            <a:off x="4216400" y="3429000"/>
            <a:ext cx="787400" cy="1006474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  <p:sp>
        <p:nvSpPr>
          <p:cNvPr id="623" name="Shape 623"/>
          <p:cNvSpPr txBox="1"/>
          <p:nvPr/>
        </p:nvSpPr>
        <p:spPr>
          <a:xfrm>
            <a:off x="3021011" y="5741987"/>
            <a:ext cx="3724275" cy="6461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line does not need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curly-braces and/or return statement</a:t>
            </a:r>
          </a:p>
        </p:txBody>
      </p:sp>
      <p:cxnSp>
        <p:nvCxnSpPr>
          <p:cNvPr id="624" name="Shape 624"/>
          <p:cNvCxnSpPr/>
          <p:nvPr/>
        </p:nvCxnSpPr>
        <p:spPr>
          <a:xfrm rot="10800000">
            <a:off x="4883150" y="4806950"/>
            <a:ext cx="0" cy="935037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630" name="Shape 63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631" name="Shape 6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Shape 632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Using lambda: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filterApples(</a:t>
            </a:r>
            <a:r>
              <a:rPr lang="en-US" sz="12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a -&gt;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3" name="Shape 633"/>
          <p:cNvSpPr txBox="1"/>
          <p:nvPr/>
        </p:nvSpPr>
        <p:spPr>
          <a:xfrm>
            <a:off x="2771775" y="4435475"/>
            <a:ext cx="4491037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800" i="1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8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8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 -&gt; </a:t>
            </a:r>
            <a:r>
              <a:rPr lang="en-US" sz="18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8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8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</a:t>
            </a:r>
          </a:p>
        </p:txBody>
      </p:sp>
      <p:cxnSp>
        <p:nvCxnSpPr>
          <p:cNvPr id="634" name="Shape 634"/>
          <p:cNvCxnSpPr/>
          <p:nvPr/>
        </p:nvCxnSpPr>
        <p:spPr>
          <a:xfrm rot="10800000" flipH="1">
            <a:off x="4216400" y="3429000"/>
            <a:ext cx="392112" cy="1006474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  <p:sp>
        <p:nvSpPr>
          <p:cNvPr id="635" name="Shape 635"/>
          <p:cNvSpPr txBox="1"/>
          <p:nvPr/>
        </p:nvSpPr>
        <p:spPr>
          <a:xfrm>
            <a:off x="1979611" y="5741987"/>
            <a:ext cx="2470149" cy="6461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argument does not 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need parentheses.</a:t>
            </a:r>
          </a:p>
        </p:txBody>
      </p:sp>
      <p:cxnSp>
        <p:nvCxnSpPr>
          <p:cNvPr id="636" name="Shape 636"/>
          <p:cNvCxnSpPr/>
          <p:nvPr/>
        </p:nvCxnSpPr>
        <p:spPr>
          <a:xfrm rot="10800000">
            <a:off x="3132136" y="4805361"/>
            <a:ext cx="0" cy="935037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642" name="Shape 642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643" name="Shape 6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Shape 644"/>
          <p:cNvSpPr txBox="1"/>
          <p:nvPr/>
        </p:nvSpPr>
        <p:spPr>
          <a:xfrm>
            <a:off x="323850" y="1844675"/>
            <a:ext cx="8569325" cy="43211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Using lambda – the difference: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	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greenApples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 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filterApples(</a:t>
            </a:r>
            <a:r>
              <a:rPr lang="en-US" sz="12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a -&gt; a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greenApples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filterApples(</a:t>
            </a:r>
            <a:r>
              <a:rPr lang="en-US" sz="12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200" b="1" i="1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Predicate&lt;Apple&gt;() {</a:t>
            </a:r>
          </a:p>
          <a:p>
            <a:pPr marL="342900" marR="0" lvl="0" indent="-3429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		@Override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test(Apple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	return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});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45" name="Shape 645"/>
          <p:cNvCxnSpPr/>
          <p:nvPr/>
        </p:nvCxnSpPr>
        <p:spPr>
          <a:xfrm>
            <a:off x="323850" y="4005262"/>
            <a:ext cx="85693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124" name="Shape 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Till java 8, multiple inheritance was not supported.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Why doesn’t Java support multiple inheritance?</a:t>
            </a: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–"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For the sake of simplicity </a:t>
            </a: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–"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Complicates the design</a:t>
            </a: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–"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Constructor chaining</a:t>
            </a: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33333"/>
              <a:buFont typeface="Arial"/>
              <a:buChar char="–"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diamond problem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651" name="Shape 65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652" name="Shape 6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Shape 653"/>
          <p:cNvSpPr txBox="1"/>
          <p:nvPr/>
        </p:nvSpPr>
        <p:spPr>
          <a:xfrm>
            <a:off x="4970462" y="3108325"/>
            <a:ext cx="2808300" cy="215999"/>
          </a:xfrm>
          <a:prstGeom prst="rect">
            <a:avLst/>
          </a:prstGeom>
          <a:noFill/>
          <a:ln w="127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Shape 654"/>
          <p:cNvSpPr txBox="1"/>
          <p:nvPr/>
        </p:nvSpPr>
        <p:spPr>
          <a:xfrm>
            <a:off x="323850" y="1844675"/>
            <a:ext cx="8569325" cy="43211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Using lambda – the difference: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greenApples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 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filterApples(</a:t>
            </a:r>
            <a:r>
              <a:rPr lang="en-US" sz="12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a -&gt; a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greenApples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filterApples(</a:t>
            </a:r>
            <a:r>
              <a:rPr lang="en-US" sz="12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200" b="1" i="1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Predicate&lt;Apple&gt;() {</a:t>
            </a:r>
          </a:p>
          <a:p>
            <a:pPr marL="342900" marR="0" lvl="0" indent="-3429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		@Override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test(Apple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	return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});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55" name="Shape 655"/>
          <p:cNvCxnSpPr/>
          <p:nvPr/>
        </p:nvCxnSpPr>
        <p:spPr>
          <a:xfrm>
            <a:off x="323850" y="4005262"/>
            <a:ext cx="85693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656" name="Shape 656"/>
          <p:cNvSpPr/>
          <p:nvPr/>
        </p:nvSpPr>
        <p:spPr>
          <a:xfrm>
            <a:off x="1247775" y="4073525"/>
            <a:ext cx="5605524" cy="1463692"/>
          </a:xfrm>
          <a:custGeom>
            <a:avLst/>
            <a:gdLst/>
            <a:ahLst/>
            <a:cxnLst/>
            <a:rect l="0" t="0" r="0" b="0"/>
            <a:pathLst>
              <a:path w="5619573" h="1489763" extrusionOk="0">
                <a:moveTo>
                  <a:pt x="3651728" y="337238"/>
                </a:moveTo>
                <a:cubicBezTo>
                  <a:pt x="3656491" y="297550"/>
                  <a:pt x="3647653" y="167138"/>
                  <a:pt x="3680303" y="118163"/>
                </a:cubicBezTo>
                <a:cubicBezTo>
                  <a:pt x="3693003" y="99113"/>
                  <a:pt x="3699353" y="73713"/>
                  <a:pt x="3718403" y="61013"/>
                </a:cubicBezTo>
                <a:cubicBezTo>
                  <a:pt x="3755332" y="36394"/>
                  <a:pt x="3736118" y="45583"/>
                  <a:pt x="3775553" y="32438"/>
                </a:cubicBezTo>
                <a:cubicBezTo>
                  <a:pt x="3858103" y="35613"/>
                  <a:pt x="3940592" y="41963"/>
                  <a:pt x="4023203" y="41963"/>
                </a:cubicBezTo>
                <a:cubicBezTo>
                  <a:pt x="5529578" y="41963"/>
                  <a:pt x="4893045" y="0"/>
                  <a:pt x="5480528" y="41963"/>
                </a:cubicBezTo>
                <a:cubicBezTo>
                  <a:pt x="5485609" y="43233"/>
                  <a:pt x="5539004" y="55547"/>
                  <a:pt x="5547203" y="61013"/>
                </a:cubicBezTo>
                <a:cubicBezTo>
                  <a:pt x="5558411" y="68485"/>
                  <a:pt x="5565430" y="80964"/>
                  <a:pt x="5575778" y="89588"/>
                </a:cubicBezTo>
                <a:cubicBezTo>
                  <a:pt x="5584572" y="96917"/>
                  <a:pt x="5594828" y="102288"/>
                  <a:pt x="5604353" y="108638"/>
                </a:cubicBezTo>
                <a:cubicBezTo>
                  <a:pt x="5607528" y="118163"/>
                  <a:pt x="5613878" y="127173"/>
                  <a:pt x="5613878" y="137213"/>
                </a:cubicBezTo>
                <a:cubicBezTo>
                  <a:pt x="5613878" y="278817"/>
                  <a:pt x="5619573" y="253479"/>
                  <a:pt x="5594828" y="327713"/>
                </a:cubicBezTo>
                <a:cubicBezTo>
                  <a:pt x="5569915" y="502103"/>
                  <a:pt x="5605160" y="243439"/>
                  <a:pt x="5575778" y="537263"/>
                </a:cubicBezTo>
                <a:cubicBezTo>
                  <a:pt x="5575188" y="543159"/>
                  <a:pt x="5560878" y="613304"/>
                  <a:pt x="5556728" y="622988"/>
                </a:cubicBezTo>
                <a:cubicBezTo>
                  <a:pt x="5552219" y="633510"/>
                  <a:pt x="5542798" y="641324"/>
                  <a:pt x="5537678" y="651563"/>
                </a:cubicBezTo>
                <a:cubicBezTo>
                  <a:pt x="5487383" y="752154"/>
                  <a:pt x="5610183" y="557093"/>
                  <a:pt x="5490053" y="737288"/>
                </a:cubicBezTo>
                <a:cubicBezTo>
                  <a:pt x="5482177" y="749102"/>
                  <a:pt x="5464653" y="749988"/>
                  <a:pt x="5451953" y="756338"/>
                </a:cubicBezTo>
                <a:cubicBezTo>
                  <a:pt x="5448778" y="765863"/>
                  <a:pt x="5448700" y="777073"/>
                  <a:pt x="5442428" y="784913"/>
                </a:cubicBezTo>
                <a:cubicBezTo>
                  <a:pt x="5435277" y="793852"/>
                  <a:pt x="5422647" y="796634"/>
                  <a:pt x="5413853" y="803963"/>
                </a:cubicBezTo>
                <a:cubicBezTo>
                  <a:pt x="5403505" y="812587"/>
                  <a:pt x="5394044" y="822311"/>
                  <a:pt x="5385278" y="832538"/>
                </a:cubicBezTo>
                <a:cubicBezTo>
                  <a:pt x="5374947" y="844591"/>
                  <a:pt x="5367928" y="859413"/>
                  <a:pt x="5356703" y="870638"/>
                </a:cubicBezTo>
                <a:cubicBezTo>
                  <a:pt x="5338239" y="889102"/>
                  <a:pt x="5322794" y="891466"/>
                  <a:pt x="5299553" y="899213"/>
                </a:cubicBezTo>
                <a:cubicBezTo>
                  <a:pt x="5286853" y="908738"/>
                  <a:pt x="5273506" y="917457"/>
                  <a:pt x="5261453" y="927788"/>
                </a:cubicBezTo>
                <a:cubicBezTo>
                  <a:pt x="5251226" y="936554"/>
                  <a:pt x="5243839" y="948533"/>
                  <a:pt x="5232878" y="956363"/>
                </a:cubicBezTo>
                <a:cubicBezTo>
                  <a:pt x="5221324" y="964616"/>
                  <a:pt x="5206332" y="967160"/>
                  <a:pt x="5194778" y="975413"/>
                </a:cubicBezTo>
                <a:cubicBezTo>
                  <a:pt x="5132348" y="1020006"/>
                  <a:pt x="5198925" y="993081"/>
                  <a:pt x="5137628" y="1013513"/>
                </a:cubicBezTo>
                <a:cubicBezTo>
                  <a:pt x="5055736" y="1068108"/>
                  <a:pt x="5159348" y="1002653"/>
                  <a:pt x="5080478" y="1042088"/>
                </a:cubicBezTo>
                <a:cubicBezTo>
                  <a:pt x="5070239" y="1047208"/>
                  <a:pt x="5061428" y="1054788"/>
                  <a:pt x="5051903" y="1061138"/>
                </a:cubicBezTo>
                <a:cubicBezTo>
                  <a:pt x="5048728" y="1070663"/>
                  <a:pt x="5050548" y="1083877"/>
                  <a:pt x="5042378" y="1089713"/>
                </a:cubicBezTo>
                <a:cubicBezTo>
                  <a:pt x="5026038" y="1101385"/>
                  <a:pt x="5003872" y="1101305"/>
                  <a:pt x="4985228" y="1108763"/>
                </a:cubicBezTo>
                <a:cubicBezTo>
                  <a:pt x="4925448" y="1132675"/>
                  <a:pt x="4954190" y="1123666"/>
                  <a:pt x="4899503" y="1137338"/>
                </a:cubicBezTo>
                <a:cubicBezTo>
                  <a:pt x="4889978" y="1143688"/>
                  <a:pt x="4880867" y="1150708"/>
                  <a:pt x="4870928" y="1156388"/>
                </a:cubicBezTo>
                <a:cubicBezTo>
                  <a:pt x="4858600" y="1163433"/>
                  <a:pt x="4842868" y="1165398"/>
                  <a:pt x="4832828" y="1175438"/>
                </a:cubicBezTo>
                <a:cubicBezTo>
                  <a:pt x="4736150" y="1272116"/>
                  <a:pt x="4884051" y="1166690"/>
                  <a:pt x="4785203" y="1232588"/>
                </a:cubicBezTo>
                <a:cubicBezTo>
                  <a:pt x="4782287" y="1238421"/>
                  <a:pt x="4756894" y="1293143"/>
                  <a:pt x="4747103" y="1299263"/>
                </a:cubicBezTo>
                <a:cubicBezTo>
                  <a:pt x="4728042" y="1311176"/>
                  <a:pt x="4676507" y="1320794"/>
                  <a:pt x="4651853" y="1327838"/>
                </a:cubicBezTo>
                <a:cubicBezTo>
                  <a:pt x="4642199" y="1330596"/>
                  <a:pt x="4633018" y="1334928"/>
                  <a:pt x="4623278" y="1337363"/>
                </a:cubicBezTo>
                <a:cubicBezTo>
                  <a:pt x="4514757" y="1364493"/>
                  <a:pt x="4400183" y="1352737"/>
                  <a:pt x="4289903" y="1356413"/>
                </a:cubicBezTo>
                <a:cubicBezTo>
                  <a:pt x="4152007" y="1379396"/>
                  <a:pt x="4328778" y="1352013"/>
                  <a:pt x="4070828" y="1375463"/>
                </a:cubicBezTo>
                <a:cubicBezTo>
                  <a:pt x="3964254" y="1385152"/>
                  <a:pt x="4069014" y="1380988"/>
                  <a:pt x="3994628" y="1394513"/>
                </a:cubicBezTo>
                <a:cubicBezTo>
                  <a:pt x="3969443" y="1399092"/>
                  <a:pt x="3943677" y="1399830"/>
                  <a:pt x="3918428" y="1404038"/>
                </a:cubicBezTo>
                <a:cubicBezTo>
                  <a:pt x="3886490" y="1409361"/>
                  <a:pt x="3854590" y="1415235"/>
                  <a:pt x="3823178" y="1423088"/>
                </a:cubicBezTo>
                <a:cubicBezTo>
                  <a:pt x="3810478" y="1426263"/>
                  <a:pt x="3798089" y="1431167"/>
                  <a:pt x="3785078" y="1432613"/>
                </a:cubicBezTo>
                <a:cubicBezTo>
                  <a:pt x="3740787" y="1437534"/>
                  <a:pt x="3696193" y="1439174"/>
                  <a:pt x="3651728" y="1442138"/>
                </a:cubicBezTo>
                <a:cubicBezTo>
                  <a:pt x="3283060" y="1466716"/>
                  <a:pt x="3399767" y="1452939"/>
                  <a:pt x="2756378" y="1461188"/>
                </a:cubicBezTo>
                <a:lnTo>
                  <a:pt x="2575403" y="1470713"/>
                </a:lnTo>
                <a:cubicBezTo>
                  <a:pt x="2527755" y="1473516"/>
                  <a:pt x="2480259" y="1480238"/>
                  <a:pt x="2432528" y="1480238"/>
                </a:cubicBezTo>
                <a:cubicBezTo>
                  <a:pt x="2143586" y="1480238"/>
                  <a:pt x="1854678" y="1473888"/>
                  <a:pt x="1565753" y="1470713"/>
                </a:cubicBezTo>
                <a:lnTo>
                  <a:pt x="1203803" y="1461188"/>
                </a:lnTo>
                <a:cubicBezTo>
                  <a:pt x="1102195" y="1458285"/>
                  <a:pt x="1000653" y="1451663"/>
                  <a:pt x="899003" y="1451663"/>
                </a:cubicBezTo>
                <a:cubicBezTo>
                  <a:pt x="835424" y="1451663"/>
                  <a:pt x="772003" y="1458013"/>
                  <a:pt x="708503" y="1461188"/>
                </a:cubicBezTo>
                <a:cubicBezTo>
                  <a:pt x="660837" y="1469132"/>
                  <a:pt x="633703" y="1474110"/>
                  <a:pt x="584678" y="1480238"/>
                </a:cubicBezTo>
                <a:cubicBezTo>
                  <a:pt x="556149" y="1483804"/>
                  <a:pt x="527528" y="1486588"/>
                  <a:pt x="498953" y="1489763"/>
                </a:cubicBezTo>
                <a:lnTo>
                  <a:pt x="251303" y="1470713"/>
                </a:lnTo>
                <a:cubicBezTo>
                  <a:pt x="232075" y="1468910"/>
                  <a:pt x="212475" y="1467295"/>
                  <a:pt x="194153" y="1461188"/>
                </a:cubicBezTo>
                <a:cubicBezTo>
                  <a:pt x="183293" y="1457568"/>
                  <a:pt x="175103" y="1448488"/>
                  <a:pt x="165578" y="1442138"/>
                </a:cubicBezTo>
                <a:cubicBezTo>
                  <a:pt x="117266" y="1361618"/>
                  <a:pt x="158032" y="1425858"/>
                  <a:pt x="108428" y="1356413"/>
                </a:cubicBezTo>
                <a:cubicBezTo>
                  <a:pt x="101774" y="1347098"/>
                  <a:pt x="96707" y="1336632"/>
                  <a:pt x="89378" y="1327838"/>
                </a:cubicBezTo>
                <a:cubicBezTo>
                  <a:pt x="63046" y="1296240"/>
                  <a:pt x="59490" y="1306161"/>
                  <a:pt x="41753" y="1270688"/>
                </a:cubicBezTo>
                <a:cubicBezTo>
                  <a:pt x="37263" y="1261708"/>
                  <a:pt x="34870" y="1251799"/>
                  <a:pt x="32228" y="1242113"/>
                </a:cubicBezTo>
                <a:cubicBezTo>
                  <a:pt x="0" y="1123945"/>
                  <a:pt x="25577" y="1203110"/>
                  <a:pt x="3653" y="1137338"/>
                </a:cubicBezTo>
                <a:cubicBezTo>
                  <a:pt x="6828" y="1048438"/>
                  <a:pt x="7629" y="959421"/>
                  <a:pt x="13178" y="870638"/>
                </a:cubicBezTo>
                <a:cubicBezTo>
                  <a:pt x="15320" y="836373"/>
                  <a:pt x="28592" y="825146"/>
                  <a:pt x="41753" y="794438"/>
                </a:cubicBezTo>
                <a:cubicBezTo>
                  <a:pt x="45708" y="785210"/>
                  <a:pt x="46402" y="774640"/>
                  <a:pt x="51278" y="765863"/>
                </a:cubicBezTo>
                <a:cubicBezTo>
                  <a:pt x="73175" y="726448"/>
                  <a:pt x="92981" y="705573"/>
                  <a:pt x="117953" y="670613"/>
                </a:cubicBezTo>
                <a:cubicBezTo>
                  <a:pt x="124607" y="661298"/>
                  <a:pt x="131883" y="652277"/>
                  <a:pt x="137003" y="642038"/>
                </a:cubicBezTo>
                <a:cubicBezTo>
                  <a:pt x="141493" y="633058"/>
                  <a:pt x="140256" y="621303"/>
                  <a:pt x="146528" y="613463"/>
                </a:cubicBezTo>
                <a:cubicBezTo>
                  <a:pt x="153679" y="604524"/>
                  <a:pt x="166309" y="601742"/>
                  <a:pt x="175103" y="594413"/>
                </a:cubicBezTo>
                <a:cubicBezTo>
                  <a:pt x="185451" y="585789"/>
                  <a:pt x="194912" y="576065"/>
                  <a:pt x="203678" y="565838"/>
                </a:cubicBezTo>
                <a:cubicBezTo>
                  <a:pt x="214009" y="553785"/>
                  <a:pt x="220388" y="538285"/>
                  <a:pt x="232253" y="527738"/>
                </a:cubicBezTo>
                <a:cubicBezTo>
                  <a:pt x="271555" y="492803"/>
                  <a:pt x="279173" y="493048"/>
                  <a:pt x="317978" y="480113"/>
                </a:cubicBezTo>
                <a:lnTo>
                  <a:pt x="556103" y="489638"/>
                </a:lnTo>
                <a:cubicBezTo>
                  <a:pt x="707799" y="497038"/>
                  <a:pt x="665877" y="492059"/>
                  <a:pt x="765653" y="508688"/>
                </a:cubicBezTo>
                <a:cubicBezTo>
                  <a:pt x="908339" y="556250"/>
                  <a:pt x="825877" y="534783"/>
                  <a:pt x="1108553" y="537263"/>
                </a:cubicBezTo>
                <a:lnTo>
                  <a:pt x="2994503" y="546788"/>
                </a:lnTo>
                <a:cubicBezTo>
                  <a:pt x="3013553" y="549963"/>
                  <a:pt x="3032715" y="552525"/>
                  <a:pt x="3051653" y="556313"/>
                </a:cubicBezTo>
                <a:cubicBezTo>
                  <a:pt x="3064490" y="558880"/>
                  <a:pt x="3076742" y="564392"/>
                  <a:pt x="3089753" y="565838"/>
                </a:cubicBezTo>
                <a:cubicBezTo>
                  <a:pt x="3162605" y="573933"/>
                  <a:pt x="3308828" y="584888"/>
                  <a:pt x="3308828" y="584888"/>
                </a:cubicBezTo>
                <a:cubicBezTo>
                  <a:pt x="3323522" y="588562"/>
                  <a:pt x="3382461" y="603938"/>
                  <a:pt x="3394553" y="603938"/>
                </a:cubicBezTo>
                <a:cubicBezTo>
                  <a:pt x="3439148" y="603938"/>
                  <a:pt x="3468726" y="594920"/>
                  <a:pt x="3508853" y="584888"/>
                </a:cubicBezTo>
                <a:cubicBezTo>
                  <a:pt x="3521553" y="575363"/>
                  <a:pt x="3535728" y="567538"/>
                  <a:pt x="3546953" y="556313"/>
                </a:cubicBezTo>
                <a:cubicBezTo>
                  <a:pt x="3574250" y="529016"/>
                  <a:pt x="3560034" y="530151"/>
                  <a:pt x="3575528" y="499163"/>
                </a:cubicBezTo>
                <a:cubicBezTo>
                  <a:pt x="3588789" y="472641"/>
                  <a:pt x="3602087" y="463079"/>
                  <a:pt x="3623153" y="442013"/>
                </a:cubicBezTo>
                <a:lnTo>
                  <a:pt x="3651728" y="356288"/>
                </a:lnTo>
                <a:cubicBezTo>
                  <a:pt x="3662257" y="324701"/>
                  <a:pt x="3646965" y="376926"/>
                  <a:pt x="3651728" y="337238"/>
                </a:cubicBezTo>
                <a:close/>
              </a:path>
            </a:pathLst>
          </a:custGeom>
          <a:noFill/>
          <a:ln w="127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57" name="Shape 657"/>
          <p:cNvCxnSpPr/>
          <p:nvPr/>
        </p:nvCxnSpPr>
        <p:spPr>
          <a:xfrm rot="10800000">
            <a:off x="7501649" y="3347462"/>
            <a:ext cx="670800" cy="44190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658" name="Shape 658"/>
          <p:cNvCxnSpPr/>
          <p:nvPr/>
        </p:nvCxnSpPr>
        <p:spPr>
          <a:xfrm flipH="1">
            <a:off x="6814950" y="3789362"/>
            <a:ext cx="1357499" cy="356399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  <p:sp>
        <p:nvSpPr>
          <p:cNvPr id="659" name="Shape 659"/>
          <p:cNvSpPr txBox="1"/>
          <p:nvPr/>
        </p:nvSpPr>
        <p:spPr>
          <a:xfrm>
            <a:off x="1355725" y="6165850"/>
            <a:ext cx="5807075" cy="368299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a simple case – lambdas can reduce a lot of verbosity!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 txBox="1"/>
          <p:nvPr/>
        </p:nvSpPr>
        <p:spPr>
          <a:xfrm>
            <a:off x="192086" y="2995611"/>
            <a:ext cx="8785225" cy="5778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Shape 74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741" name="Shape 7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Shape 742"/>
          <p:cNvSpPr txBox="1"/>
          <p:nvPr/>
        </p:nvSpPr>
        <p:spPr>
          <a:xfrm>
            <a:off x="323850" y="170021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Examples:</a:t>
            </a:r>
          </a:p>
          <a:p>
            <a:pPr marL="0" marR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Lambda function to return the number 999: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0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() -&gt; 999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 txBox="1"/>
          <p:nvPr/>
        </p:nvSpPr>
        <p:spPr>
          <a:xfrm>
            <a:off x="192086" y="2995611"/>
            <a:ext cx="8785225" cy="5778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Shape 74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749" name="Shape 7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Shape 750"/>
          <p:cNvSpPr txBox="1"/>
          <p:nvPr/>
        </p:nvSpPr>
        <p:spPr>
          <a:xfrm>
            <a:off x="323850" y="170021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Examples:</a:t>
            </a:r>
          </a:p>
          <a:p>
            <a:pPr marL="0" marR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Lambda function to return the number 999: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0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() -&gt; 999</a:t>
            </a:r>
          </a:p>
        </p:txBody>
      </p:sp>
      <p:sp>
        <p:nvSpPr>
          <p:cNvPr id="751" name="Shape 751"/>
          <p:cNvSpPr txBox="1"/>
          <p:nvPr/>
        </p:nvSpPr>
        <p:spPr>
          <a:xfrm>
            <a:off x="1014412" y="4291012"/>
            <a:ext cx="1581150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 parameters</a:t>
            </a:r>
          </a:p>
        </p:txBody>
      </p:sp>
      <p:cxnSp>
        <p:nvCxnSpPr>
          <p:cNvPr id="752" name="Shape 752"/>
          <p:cNvCxnSpPr/>
          <p:nvPr/>
        </p:nvCxnSpPr>
        <p:spPr>
          <a:xfrm rot="10800000">
            <a:off x="1403349" y="3284537"/>
            <a:ext cx="401637" cy="1006474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 txBox="1"/>
          <p:nvPr/>
        </p:nvSpPr>
        <p:spPr>
          <a:xfrm>
            <a:off x="179386" y="5805487"/>
            <a:ext cx="8785225" cy="5762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Shape 758"/>
          <p:cNvSpPr txBox="1"/>
          <p:nvPr/>
        </p:nvSpPr>
        <p:spPr>
          <a:xfrm>
            <a:off x="179386" y="4508500"/>
            <a:ext cx="8785225" cy="5762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Shape 759"/>
          <p:cNvSpPr txBox="1"/>
          <p:nvPr/>
        </p:nvSpPr>
        <p:spPr>
          <a:xfrm>
            <a:off x="192086" y="2995611"/>
            <a:ext cx="8785225" cy="5778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Shape 76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761" name="Shape 7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Shape 762"/>
          <p:cNvSpPr txBox="1"/>
          <p:nvPr/>
        </p:nvSpPr>
        <p:spPr>
          <a:xfrm>
            <a:off x="323850" y="170021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Examples:</a:t>
            </a:r>
          </a:p>
          <a:p>
            <a:pPr marL="0" marR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Lambda function to return the number 999: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0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() -&gt; 999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Lambda function to print a “This is Lambda”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 -&gt; System.out.println(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"This is lambda"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Lambda function to print a given string: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(String str) -&gt; { System.out.println(str); }</a:t>
            </a: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Shape 767"/>
          <p:cNvSpPr txBox="1"/>
          <p:nvPr/>
        </p:nvSpPr>
        <p:spPr>
          <a:xfrm>
            <a:off x="192086" y="4508500"/>
            <a:ext cx="8785225" cy="5762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Shape 768"/>
          <p:cNvSpPr txBox="1"/>
          <p:nvPr/>
        </p:nvSpPr>
        <p:spPr>
          <a:xfrm>
            <a:off x="192086" y="2995611"/>
            <a:ext cx="8785225" cy="5778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Shape 76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770" name="Shape 7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Shape 771"/>
          <p:cNvSpPr txBox="1"/>
          <p:nvPr/>
        </p:nvSpPr>
        <p:spPr>
          <a:xfrm>
            <a:off x="323850" y="170021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Examples:</a:t>
            </a:r>
          </a:p>
          <a:p>
            <a:pPr marL="0" marR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Lambda function to sum two numbers: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0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(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a,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b)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-&gt; {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 + b; }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Lambda function to compare two Students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Comparator&lt;Student&gt;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cmp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.getId() -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.getId());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777" name="Shape 7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Shape 778"/>
          <p:cNvSpPr txBox="1"/>
          <p:nvPr/>
        </p:nvSpPr>
        <p:spPr>
          <a:xfrm>
            <a:off x="323850" y="170021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Lambda syntax rules:</a:t>
            </a:r>
          </a:p>
          <a:p>
            <a:pPr marL="0" marR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Lambda expression can have none or some arguments.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Type of an argument can be specifically declared or it can be</a:t>
            </a: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lang="en-US" sz="2000"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       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automatically inferred from the context.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If there is only one statement in the method body, curly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 brackets and return statement are not mandatory.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Return type will be inferred from the context.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Method references</a:t>
            </a:r>
          </a:p>
        </p:txBody>
      </p:sp>
      <p:pic>
        <p:nvPicPr>
          <p:cNvPr id="784" name="Shape 7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Shape 785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Lambdas are great syntax improvement.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But like anonymous classes, they can be used in only one context.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Shape 79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Method references</a:t>
            </a:r>
          </a:p>
        </p:txBody>
      </p:sp>
      <p:pic>
        <p:nvPicPr>
          <p:cNvPr id="791" name="Shape 7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Shape 792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Lambdas are great syntax improvement.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But like anonymous classes, they can be used in only one context.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What if we would like to use the same implementation in several different places?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 would like to pass a reference to a method as a parameter to a function.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Shape 797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798" name="Shape 79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Method references</a:t>
            </a:r>
          </a:p>
        </p:txBody>
      </p:sp>
      <p:pic>
        <p:nvPicPr>
          <p:cNvPr id="799" name="Shape 7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Shape 800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 7: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01" name="Shape 8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35150" y="2924175"/>
            <a:ext cx="5583236" cy="334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807" name="Shape 80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Method references</a:t>
            </a:r>
          </a:p>
        </p:txBody>
      </p:sp>
      <p:pic>
        <p:nvPicPr>
          <p:cNvPr id="808" name="Shape 8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 8: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10" name="Shape 8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08175" y="2868611"/>
            <a:ext cx="5472111" cy="3341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131" name="Shape 1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Till java 8, multiple inheritance was not supported.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Why doesn’t Java support multiple inheritance?</a:t>
            </a: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–"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For the sake of simplicity </a:t>
            </a: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–"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Complicates the design</a:t>
            </a: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–"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Constructor chaining</a:t>
            </a: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33333"/>
              <a:buFont typeface="Arial"/>
              <a:buChar char="–"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diamond problem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3995737" y="4076700"/>
            <a:ext cx="655636" cy="360362"/>
          </a:xfrm>
          <a:prstGeom prst="roundRect">
            <a:avLst>
              <a:gd name="adj" fmla="val 16667"/>
            </a:avLst>
          </a:prstGeom>
          <a:solidFill>
            <a:srgbClr val="552438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</a:p>
        </p:txBody>
      </p:sp>
      <p:sp>
        <p:nvSpPr>
          <p:cNvPr id="134" name="Shape 134"/>
          <p:cNvSpPr/>
          <p:nvPr/>
        </p:nvSpPr>
        <p:spPr>
          <a:xfrm>
            <a:off x="4932362" y="4833937"/>
            <a:ext cx="654050" cy="358775"/>
          </a:xfrm>
          <a:prstGeom prst="roundRect">
            <a:avLst>
              <a:gd name="adj" fmla="val 16667"/>
            </a:avLst>
          </a:prstGeom>
          <a:solidFill>
            <a:srgbClr val="552438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135" name="Shape 135"/>
          <p:cNvSpPr/>
          <p:nvPr/>
        </p:nvSpPr>
        <p:spPr>
          <a:xfrm>
            <a:off x="3203575" y="4837112"/>
            <a:ext cx="655636" cy="360362"/>
          </a:xfrm>
          <a:prstGeom prst="roundRect">
            <a:avLst>
              <a:gd name="adj" fmla="val 16667"/>
            </a:avLst>
          </a:prstGeom>
          <a:solidFill>
            <a:srgbClr val="552438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</a:p>
        </p:txBody>
      </p:sp>
      <p:sp>
        <p:nvSpPr>
          <p:cNvPr id="136" name="Shape 136"/>
          <p:cNvSpPr/>
          <p:nvPr/>
        </p:nvSpPr>
        <p:spPr>
          <a:xfrm>
            <a:off x="3995737" y="5661025"/>
            <a:ext cx="655636" cy="360362"/>
          </a:xfrm>
          <a:prstGeom prst="roundRect">
            <a:avLst>
              <a:gd name="adj" fmla="val 16667"/>
            </a:avLst>
          </a:prstGeom>
          <a:solidFill>
            <a:srgbClr val="552438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</a:p>
        </p:txBody>
      </p:sp>
      <p:cxnSp>
        <p:nvCxnSpPr>
          <p:cNvPr id="137" name="Shape 137"/>
          <p:cNvCxnSpPr/>
          <p:nvPr/>
        </p:nvCxnSpPr>
        <p:spPr>
          <a:xfrm rot="10800000" flipH="1">
            <a:off x="3779837" y="4437062"/>
            <a:ext cx="209549" cy="3968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138" name="Shape 138"/>
          <p:cNvCxnSpPr/>
          <p:nvPr/>
        </p:nvCxnSpPr>
        <p:spPr>
          <a:xfrm rot="10800000">
            <a:off x="4643437" y="4419600"/>
            <a:ext cx="288925" cy="41433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139" name="Shape 139"/>
          <p:cNvCxnSpPr/>
          <p:nvPr/>
        </p:nvCxnSpPr>
        <p:spPr>
          <a:xfrm rot="10800000" flipH="1">
            <a:off x="4630737" y="5197474"/>
            <a:ext cx="373061" cy="4635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140" name="Shape 140"/>
          <p:cNvCxnSpPr/>
          <p:nvPr/>
        </p:nvCxnSpPr>
        <p:spPr>
          <a:xfrm rot="10800000">
            <a:off x="3700462" y="5197475"/>
            <a:ext cx="288925" cy="50482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stealth" w="lg" len="lg"/>
          </a:ln>
        </p:spPr>
      </p:cxnSp>
      <p:sp>
        <p:nvSpPr>
          <p:cNvPr id="141" name="Shape 141"/>
          <p:cNvSpPr txBox="1"/>
          <p:nvPr/>
        </p:nvSpPr>
        <p:spPr>
          <a:xfrm>
            <a:off x="4716462" y="4076700"/>
            <a:ext cx="431799" cy="369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()F</a:t>
            </a:r>
          </a:p>
        </p:txBody>
      </p:sp>
      <p:sp>
        <p:nvSpPr>
          <p:cNvPr id="142" name="Shape 142"/>
          <p:cNvSpPr txBox="1"/>
          <p:nvPr/>
        </p:nvSpPr>
        <p:spPr>
          <a:xfrm>
            <a:off x="5651500" y="4837112"/>
            <a:ext cx="1441449" cy="4000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()I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nherit</a:t>
            </a:r>
            <a:r>
              <a:rPr lang="en-US"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</a:p>
        </p:txBody>
      </p:sp>
      <p:sp>
        <p:nvSpPr>
          <p:cNvPr id="143" name="Shape 143"/>
          <p:cNvSpPr txBox="1"/>
          <p:nvPr/>
        </p:nvSpPr>
        <p:spPr>
          <a:xfrm>
            <a:off x="1835150" y="4837112"/>
            <a:ext cx="1368425" cy="369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()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override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3563937" y="6021387"/>
            <a:ext cx="1152525" cy="369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?  ()F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hape 815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816" name="Shape 81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Method references</a:t>
            </a:r>
          </a:p>
        </p:txBody>
      </p:sp>
      <p:pic>
        <p:nvPicPr>
          <p:cNvPr id="817" name="Shape 8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Shape 818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Apple isGreen method: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1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1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Apple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private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String </a:t>
            </a: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weight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public boolean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isGreen()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color.equals(“green”);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List&lt;Apple&gt;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greenApples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filterApples(</a:t>
            </a:r>
            <a:r>
              <a:rPr lang="en-US" sz="14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apple::isGreen );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19" name="Shape 819"/>
          <p:cNvCxnSpPr/>
          <p:nvPr/>
        </p:nvCxnSpPr>
        <p:spPr>
          <a:xfrm>
            <a:off x="323850" y="4616450"/>
            <a:ext cx="85693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825" name="Shape 82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Method references</a:t>
            </a:r>
          </a:p>
        </p:txBody>
      </p:sp>
      <p:pic>
        <p:nvPicPr>
          <p:cNvPr id="826" name="Shape 8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Shape 827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Apple isGreen method: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Apple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private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String </a:t>
            </a: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weight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public boolean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isGreen()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color.equals(“green”);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List&lt;Apple&gt;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greenApples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filterApples(</a:t>
            </a:r>
            <a:r>
              <a:rPr lang="en-US" sz="14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apple::isGreen );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28" name="Shape 828"/>
          <p:cNvCxnSpPr/>
          <p:nvPr/>
        </p:nvCxnSpPr>
        <p:spPr>
          <a:xfrm>
            <a:off x="323850" y="4616450"/>
            <a:ext cx="85693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829" name="Shape 829"/>
          <p:cNvSpPr txBox="1"/>
          <p:nvPr/>
        </p:nvSpPr>
        <p:spPr>
          <a:xfrm>
            <a:off x="3892550" y="5732462"/>
            <a:ext cx="4260849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 to isGreen method in Apple class</a:t>
            </a:r>
          </a:p>
        </p:txBody>
      </p:sp>
      <p:cxnSp>
        <p:nvCxnSpPr>
          <p:cNvPr id="830" name="Shape 830"/>
          <p:cNvCxnSpPr/>
          <p:nvPr/>
        </p:nvCxnSpPr>
        <p:spPr>
          <a:xfrm rot="10800000">
            <a:off x="6948486" y="5229225"/>
            <a:ext cx="0" cy="503236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Shape 835"/>
          <p:cNvSpPr txBox="1"/>
          <p:nvPr/>
        </p:nvSpPr>
        <p:spPr>
          <a:xfrm>
            <a:off x="179386" y="5589587"/>
            <a:ext cx="8785225" cy="5762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Shape 836"/>
          <p:cNvSpPr txBox="1"/>
          <p:nvPr/>
        </p:nvSpPr>
        <p:spPr>
          <a:xfrm>
            <a:off x="192086" y="4005262"/>
            <a:ext cx="8785225" cy="5762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Shape 837"/>
          <p:cNvSpPr txBox="1"/>
          <p:nvPr/>
        </p:nvSpPr>
        <p:spPr>
          <a:xfrm>
            <a:off x="192086" y="2346325"/>
            <a:ext cx="8785225" cy="5778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Shape 83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Method references</a:t>
            </a:r>
          </a:p>
        </p:txBody>
      </p:sp>
      <p:pic>
        <p:nvPicPr>
          <p:cNvPr id="839" name="Shape 8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Shape 840"/>
          <p:cNvSpPr txBox="1"/>
          <p:nvPr/>
        </p:nvSpPr>
        <p:spPr>
          <a:xfrm>
            <a:off x="323850" y="170021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Reference to a static method: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1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6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Apple::isGreen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Reference to an instance method:	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apple::isGreen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Reference to a constructor: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6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Apple::new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Shape 84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Interface</a:t>
            </a:r>
          </a:p>
        </p:txBody>
      </p:sp>
      <p:pic>
        <p:nvPicPr>
          <p:cNvPr id="846" name="Shape 8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Shape 847"/>
          <p:cNvSpPr txBox="1"/>
          <p:nvPr/>
        </p:nvSpPr>
        <p:spPr>
          <a:xfrm>
            <a:off x="323850" y="170021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So, How does it work?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1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Interface</a:t>
            </a:r>
          </a:p>
        </p:txBody>
      </p:sp>
      <p:pic>
        <p:nvPicPr>
          <p:cNvPr id="853" name="Shape 8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Shape 854"/>
          <p:cNvSpPr txBox="1"/>
          <p:nvPr/>
        </p:nvSpPr>
        <p:spPr>
          <a:xfrm>
            <a:off x="323850" y="170021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So, How does it work?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 8 introduces the “Functional Interface”.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This is an interface with </a:t>
            </a:r>
            <a:r>
              <a:rPr lang="en-US" sz="2000" b="0" i="0" u="sng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only one abstract method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This is called SAM (Single Abstract Method).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1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Shape 85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Interface</a:t>
            </a:r>
          </a:p>
        </p:txBody>
      </p:sp>
      <p:pic>
        <p:nvPicPr>
          <p:cNvPr id="860" name="Shape 8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Shape 861"/>
          <p:cNvSpPr txBox="1"/>
          <p:nvPr/>
        </p:nvSpPr>
        <p:spPr>
          <a:xfrm>
            <a:off x="323850" y="170021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So, How does it work?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 8 introduces the “Functional Interface”.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This is an interface with </a:t>
            </a:r>
            <a:r>
              <a:rPr lang="en-US" sz="2000" b="0" i="0" u="sng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only one abstract method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This is called SAM (Single Abstract Method).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abstract method implementation is received later by lambda or by a reference to a method.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1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Shape 866"/>
          <p:cNvSpPr txBox="1"/>
          <p:nvPr/>
        </p:nvSpPr>
        <p:spPr>
          <a:xfrm>
            <a:off x="192086" y="2290761"/>
            <a:ext cx="8785225" cy="5778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Shape 86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Interface</a:t>
            </a:r>
          </a:p>
        </p:txBody>
      </p:sp>
      <p:pic>
        <p:nvPicPr>
          <p:cNvPr id="868" name="Shape 8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Shape 869"/>
          <p:cNvSpPr txBox="1"/>
          <p:nvPr/>
        </p:nvSpPr>
        <p:spPr>
          <a:xfrm>
            <a:off x="323850" y="170021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 8 introduces the annotation @</a:t>
            </a:r>
            <a:r>
              <a:rPr lang="en-US" sz="2000" b="0" i="0" u="none" strike="noStrike" cap="none" baseline="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FunctionalInterface</a:t>
            </a: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 dirty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</a:t>
            </a:r>
            <a:r>
              <a:rPr lang="en-US" sz="1600" b="0" i="0" u="none" strike="noStrike" cap="none" baseline="0" dirty="0" err="1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FunctionalInterface</a:t>
            </a:r>
            <a:endParaRPr lang="en-US" sz="1600" b="0" i="0" u="none" strike="noStrike" cap="none" baseline="0" dirty="0">
              <a:solidFill>
                <a:srgbClr val="64646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This is a compile time annotation which will cause a compilation error in case of more than one abstract methods.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1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1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0" u="none" strike="noStrike" cap="none" baseline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Shape 874"/>
          <p:cNvSpPr txBox="1"/>
          <p:nvPr/>
        </p:nvSpPr>
        <p:spPr>
          <a:xfrm>
            <a:off x="192086" y="2290761"/>
            <a:ext cx="8785225" cy="5778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Shape 87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Interface</a:t>
            </a:r>
          </a:p>
        </p:txBody>
      </p:sp>
      <p:pic>
        <p:nvPicPr>
          <p:cNvPr id="876" name="Shape 8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Shape 877"/>
          <p:cNvSpPr txBox="1"/>
          <p:nvPr/>
        </p:nvSpPr>
        <p:spPr>
          <a:xfrm>
            <a:off x="323850" y="170021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 8 introduces the annotation @FunctionalInterface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@FunctionalInterface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This is a compile time annotation which will cause a compilation error in case of more than one abstract methods.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functional interface can have more than one method as long as only one is abstract (others can have default implementations). 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1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Shape 882"/>
          <p:cNvSpPr txBox="1"/>
          <p:nvPr/>
        </p:nvSpPr>
        <p:spPr>
          <a:xfrm>
            <a:off x="192086" y="2290761"/>
            <a:ext cx="8785225" cy="401796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Shape 88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Interface</a:t>
            </a:r>
          </a:p>
        </p:txBody>
      </p:sp>
      <p:pic>
        <p:nvPicPr>
          <p:cNvPr id="884" name="Shape 8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Shape 885"/>
          <p:cNvSpPr txBox="1"/>
          <p:nvPr/>
        </p:nvSpPr>
        <p:spPr>
          <a:xfrm>
            <a:off x="323850" y="170021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Predicate is a functional interface</a:t>
            </a: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@FunctionalInterface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Predicate&lt;T&gt;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boolean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test(T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Predicate&lt;T&gt; negate() {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	return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!test(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Predicate&lt;T&gt; or(Predicate&lt;?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other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test(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other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.test(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Predicate&lt;T&gt; and(Predicate&lt;? </a:t>
            </a:r>
            <a:r>
              <a:rPr lang="en-US" sz="1200" b="0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T&gt;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other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	return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test(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&amp;&amp;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other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.test(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1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Shape 890"/>
          <p:cNvSpPr txBox="1"/>
          <p:nvPr/>
        </p:nvSpPr>
        <p:spPr>
          <a:xfrm>
            <a:off x="192086" y="2290761"/>
            <a:ext cx="8785225" cy="401796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Shape 89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Interface</a:t>
            </a:r>
          </a:p>
        </p:txBody>
      </p:sp>
      <p:pic>
        <p:nvPicPr>
          <p:cNvPr id="892" name="Shape 8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Shape 893"/>
          <p:cNvSpPr txBox="1"/>
          <p:nvPr/>
        </p:nvSpPr>
        <p:spPr>
          <a:xfrm>
            <a:off x="323850" y="170021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Predicate is a functional interface</a:t>
            </a: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@FunctionalInterface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Predicate&lt;T&gt;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boolean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test(T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Predicate&lt;T&gt; negate() { 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return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!test(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Predicate&lt;T&gt; or(Predicate&lt;?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other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test(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&amp;&amp;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other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.test(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Predicate&lt;T&gt; and(Predicate&lt;? </a:t>
            </a:r>
            <a:r>
              <a:rPr lang="en-US" sz="1200" b="0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T&gt;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other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return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test(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&amp;&amp;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other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.test(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1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94" name="Shape 894"/>
          <p:cNvSpPr txBox="1"/>
          <p:nvPr/>
        </p:nvSpPr>
        <p:spPr>
          <a:xfrm>
            <a:off x="5292725" y="2625725"/>
            <a:ext cx="2379661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 Abstract Method</a:t>
            </a:r>
          </a:p>
        </p:txBody>
      </p:sp>
      <p:cxnSp>
        <p:nvCxnSpPr>
          <p:cNvPr id="895" name="Shape 895"/>
          <p:cNvCxnSpPr/>
          <p:nvPr/>
        </p:nvCxnSpPr>
        <p:spPr>
          <a:xfrm flipH="1">
            <a:off x="2944025" y="2811461"/>
            <a:ext cx="2348699" cy="23550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150" name="Shape 1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By using interfaces, Java allowed some sort of multiple inheritance.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Interfaces are just a bunch of declarations – they does not allow any implementation of a default method body.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Shape 900"/>
          <p:cNvSpPr txBox="1"/>
          <p:nvPr/>
        </p:nvSpPr>
        <p:spPr>
          <a:xfrm>
            <a:off x="192086" y="2290761"/>
            <a:ext cx="8785225" cy="401796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Shape 90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Interface</a:t>
            </a:r>
          </a:p>
        </p:txBody>
      </p:sp>
      <p:pic>
        <p:nvPicPr>
          <p:cNvPr id="902" name="Shape 9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Shape 903"/>
          <p:cNvSpPr txBox="1"/>
          <p:nvPr/>
        </p:nvSpPr>
        <p:spPr>
          <a:xfrm>
            <a:off x="323850" y="170021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 fact, these are functional interfaces too: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0055"/>
              </a:buClr>
              <a:buSzPct val="100000"/>
              <a:buFont typeface="Arial"/>
              <a:buChar char="•"/>
            </a:pP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Comparator&lt;T&gt; {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compare(T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T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 } 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6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6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1" i="1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6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16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→  x - y 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0055"/>
              </a:buClr>
              <a:buSzPct val="100000"/>
              <a:buFont typeface="Arial"/>
              <a:buChar char="•"/>
            </a:pP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FileFilter {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accept(File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 } 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 → f.isDirectory()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0055"/>
              </a:buClr>
              <a:buSzPct val="100000"/>
              <a:buFont typeface="Arial"/>
              <a:buChar char="•"/>
            </a:pP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Runnable {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run(); }  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 → someCode();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0055"/>
              </a:buClr>
              <a:buSzPct val="100000"/>
              <a:buFont typeface="Arial"/>
              <a:buChar char="•"/>
            </a:pP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ActionListener{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actionPerformed(ActionEvent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ae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 } 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ae -&gt; log.debug(“Got it!”);</a:t>
            </a: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Interface</a:t>
            </a:r>
          </a:p>
        </p:txBody>
      </p:sp>
      <p:pic>
        <p:nvPicPr>
          <p:cNvPr id="909" name="Shape 9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Shape 910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 8 presents these new functional interfaces: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1" i="0" u="sng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Predicate&lt;T&gt;: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boolean test(T t);</a:t>
            </a:r>
            <a:b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Determine if the input of type T matches some criteria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1" i="0" u="sng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Consumer&lt;T&gt;: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void accept(T t);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Accept a single input argument of type T (return nothing)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1" i="0" u="sng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Supplier&lt;T&gt;:</a:t>
            </a:r>
            <a:r>
              <a:rPr lang="en-US" sz="2000" b="0" i="0" u="sng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 get();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A factory that return a new instance or a pre-created one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1" i="0" u="sng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Function&lt;T, R&gt;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R apply(T t);</a:t>
            </a:r>
            <a:b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Apply a function to the input type T, generating a result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of type R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 dirty="0" err="1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Summay</a:t>
            </a:r>
            <a:endParaRPr lang="en-US" sz="4000" b="0" i="0" u="none" strike="noStrike" cap="none" baseline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09" name="Shape 9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Shape 910"/>
          <p:cNvSpPr txBox="1"/>
          <p:nvPr/>
        </p:nvSpPr>
        <p:spPr>
          <a:xfrm>
            <a:off x="228600" y="1600200"/>
            <a:ext cx="8915400" cy="5257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n-US" sz="1000" dirty="0" smtClean="0"/>
              <a:t>List&lt;Integer&gt; values = </a:t>
            </a:r>
            <a:r>
              <a:rPr lang="en-US" sz="1000" dirty="0" err="1" smtClean="0"/>
              <a:t>Arrays.</a:t>
            </a:r>
            <a:r>
              <a:rPr lang="en-US" sz="1000" i="1" dirty="0" err="1" smtClean="0"/>
              <a:t>asList</a:t>
            </a:r>
            <a:r>
              <a:rPr lang="en-US" sz="1000" dirty="0" smtClean="0"/>
              <a:t>(1,2,3,4,5,6);</a:t>
            </a:r>
            <a:br>
              <a:rPr lang="en-US" sz="1000" dirty="0" smtClean="0"/>
            </a:br>
            <a:r>
              <a:rPr lang="en-US" sz="1000" dirty="0" smtClean="0"/>
              <a:t/>
            </a:r>
            <a:br>
              <a:rPr lang="en-US" sz="1000" dirty="0" smtClean="0"/>
            </a:br>
            <a:r>
              <a:rPr lang="en-US" sz="1000" i="1" dirty="0" smtClean="0"/>
              <a:t>//version 1</a:t>
            </a:r>
            <a:br>
              <a:rPr lang="en-US" sz="1000" i="1" dirty="0" smtClean="0"/>
            </a:br>
            <a:r>
              <a:rPr lang="en-US" sz="1000" b="1" dirty="0" smtClean="0"/>
              <a:t>for </a:t>
            </a:r>
            <a:r>
              <a:rPr lang="en-US" sz="1000" dirty="0" smtClean="0"/>
              <a:t>(</a:t>
            </a:r>
            <a:r>
              <a:rPr lang="en-US" sz="1000" b="1" dirty="0" err="1" smtClean="0"/>
              <a:t>int</a:t>
            </a:r>
            <a:r>
              <a:rPr lang="en-US" sz="1000" b="1" dirty="0" smtClean="0"/>
              <a:t> </a:t>
            </a:r>
            <a:r>
              <a:rPr lang="en-US" sz="1000" dirty="0" err="1" smtClean="0"/>
              <a:t>i</a:t>
            </a:r>
            <a:r>
              <a:rPr lang="en-US" sz="1000" dirty="0" smtClean="0"/>
              <a:t>=0; </a:t>
            </a:r>
            <a:r>
              <a:rPr lang="en-US" sz="1000" dirty="0" err="1" smtClean="0"/>
              <a:t>i</a:t>
            </a:r>
            <a:r>
              <a:rPr lang="en-US" sz="1000" dirty="0" smtClean="0"/>
              <a:t>&lt;</a:t>
            </a:r>
            <a:r>
              <a:rPr lang="en-US" sz="1000" dirty="0" err="1" smtClean="0"/>
              <a:t>values.size</a:t>
            </a:r>
            <a:r>
              <a:rPr lang="en-US" sz="1000" dirty="0" smtClean="0"/>
              <a:t>(); </a:t>
            </a:r>
            <a:r>
              <a:rPr lang="en-US" sz="1000" dirty="0" err="1" smtClean="0"/>
              <a:t>i</a:t>
            </a:r>
            <a:r>
              <a:rPr lang="en-US" sz="1000" dirty="0" smtClean="0"/>
              <a:t>++){   </a:t>
            </a:r>
            <a:r>
              <a:rPr lang="en-US" sz="1000" dirty="0" err="1" smtClean="0"/>
              <a:t>System.</a:t>
            </a:r>
            <a:r>
              <a:rPr lang="en-US" sz="1000" b="1" i="1" dirty="0" err="1" smtClean="0"/>
              <a:t>out</a:t>
            </a:r>
            <a:r>
              <a:rPr lang="en-US" sz="1000" dirty="0" err="1" smtClean="0"/>
              <a:t>.println</a:t>
            </a:r>
            <a:r>
              <a:rPr lang="en-US" sz="1000" dirty="0" smtClean="0"/>
              <a:t>(</a:t>
            </a:r>
            <a:r>
              <a:rPr lang="en-US" sz="1000" dirty="0" err="1" smtClean="0"/>
              <a:t>values.get</a:t>
            </a:r>
            <a:r>
              <a:rPr lang="en-US" sz="1000" dirty="0" smtClean="0"/>
              <a:t>(</a:t>
            </a:r>
            <a:r>
              <a:rPr lang="en-US" sz="1000" dirty="0" err="1" smtClean="0"/>
              <a:t>i</a:t>
            </a:r>
            <a:r>
              <a:rPr lang="en-US" sz="1000" dirty="0" smtClean="0"/>
              <a:t>)); }</a:t>
            </a:r>
            <a:br>
              <a:rPr lang="en-US" sz="1000" dirty="0" smtClean="0"/>
            </a:br>
            <a:r>
              <a:rPr lang="en-US" sz="1000" dirty="0" smtClean="0"/>
              <a:t/>
            </a:r>
            <a:br>
              <a:rPr lang="en-US" sz="1000" dirty="0" smtClean="0"/>
            </a:br>
            <a:r>
              <a:rPr lang="en-US" sz="1000" i="1" dirty="0" smtClean="0"/>
              <a:t>//version 2</a:t>
            </a:r>
            <a:br>
              <a:rPr lang="en-US" sz="1000" i="1" dirty="0" smtClean="0"/>
            </a:br>
            <a:r>
              <a:rPr lang="en-US" sz="1000" b="1" dirty="0" smtClean="0"/>
              <a:t>for </a:t>
            </a:r>
            <a:r>
              <a:rPr lang="en-US" sz="1000" dirty="0" smtClean="0"/>
              <a:t>(</a:t>
            </a:r>
            <a:r>
              <a:rPr lang="en-US" sz="1000" b="1" dirty="0" err="1" smtClean="0"/>
              <a:t>int</a:t>
            </a:r>
            <a:r>
              <a:rPr lang="en-US" sz="1000" b="1" dirty="0" smtClean="0"/>
              <a:t> </a:t>
            </a:r>
            <a:r>
              <a:rPr lang="en-US" sz="1000" dirty="0" err="1" smtClean="0"/>
              <a:t>i</a:t>
            </a:r>
            <a:r>
              <a:rPr lang="en-US" sz="1000" dirty="0" smtClean="0"/>
              <a:t>: values){       </a:t>
            </a:r>
            <a:r>
              <a:rPr lang="en-US" sz="1000" dirty="0" err="1" smtClean="0"/>
              <a:t>System.</a:t>
            </a:r>
            <a:r>
              <a:rPr lang="en-US" sz="1000" b="1" i="1" dirty="0" err="1" smtClean="0"/>
              <a:t>out</a:t>
            </a:r>
            <a:r>
              <a:rPr lang="en-US" sz="1000" dirty="0" err="1" smtClean="0"/>
              <a:t>.println</a:t>
            </a:r>
            <a:r>
              <a:rPr lang="en-US" sz="1000" dirty="0" smtClean="0"/>
              <a:t>(</a:t>
            </a:r>
            <a:r>
              <a:rPr lang="en-US" sz="1000" dirty="0" err="1" smtClean="0"/>
              <a:t>values.get</a:t>
            </a:r>
            <a:r>
              <a:rPr lang="en-US" sz="1000" dirty="0" smtClean="0"/>
              <a:t>(</a:t>
            </a:r>
            <a:r>
              <a:rPr lang="en-US" sz="1000" dirty="0" err="1" smtClean="0"/>
              <a:t>i</a:t>
            </a:r>
            <a:r>
              <a:rPr lang="en-US" sz="1000" dirty="0" smtClean="0"/>
              <a:t>));   }</a:t>
            </a:r>
            <a:br>
              <a:rPr lang="en-US" sz="1000" dirty="0" smtClean="0"/>
            </a:br>
            <a:r>
              <a:rPr lang="en-US" sz="1000" dirty="0" smtClean="0"/>
              <a:t/>
            </a:r>
            <a:br>
              <a:rPr lang="en-US" sz="1000" dirty="0" smtClean="0"/>
            </a:br>
            <a:r>
              <a:rPr lang="en-US" sz="1000" i="1" dirty="0" smtClean="0"/>
              <a:t>//version 3</a:t>
            </a:r>
            <a:br>
              <a:rPr lang="en-US" sz="1000" i="1" dirty="0" smtClean="0"/>
            </a:br>
            <a:r>
              <a:rPr lang="en-US" sz="1000" dirty="0" err="1" smtClean="0"/>
              <a:t>values.forEach</a:t>
            </a:r>
            <a:r>
              <a:rPr lang="en-US" sz="1000" dirty="0" smtClean="0"/>
              <a:t>(</a:t>
            </a:r>
            <a:r>
              <a:rPr lang="en-US" sz="1000" b="1" dirty="0" smtClean="0"/>
              <a:t>new </a:t>
            </a:r>
            <a:r>
              <a:rPr lang="en-US" sz="1000" dirty="0" smtClean="0"/>
              <a:t>Consumer&lt;Integer&gt;() {</a:t>
            </a:r>
            <a:br>
              <a:rPr lang="en-US" sz="1000" dirty="0" smtClean="0"/>
            </a:br>
            <a:r>
              <a:rPr lang="en-US" sz="1000" dirty="0" smtClean="0"/>
              <a:t>    @Override</a:t>
            </a:r>
            <a:br>
              <a:rPr lang="en-US" sz="1000" dirty="0" smtClean="0"/>
            </a:br>
            <a:r>
              <a:rPr lang="en-US" sz="1000" dirty="0" smtClean="0"/>
              <a:t>    </a:t>
            </a:r>
            <a:r>
              <a:rPr lang="en-US" sz="1000" b="1" dirty="0" smtClean="0"/>
              <a:t>public void </a:t>
            </a:r>
            <a:r>
              <a:rPr lang="en-US" sz="1000" dirty="0" smtClean="0"/>
              <a:t>accept(Integer </a:t>
            </a:r>
            <a:r>
              <a:rPr lang="en-US" sz="1000" dirty="0" err="1" smtClean="0"/>
              <a:t>integer</a:t>
            </a:r>
            <a:r>
              <a:rPr lang="en-US" sz="1000" dirty="0" smtClean="0"/>
              <a:t>) {</a:t>
            </a:r>
            <a:br>
              <a:rPr lang="en-US" sz="1000" dirty="0" smtClean="0"/>
            </a:br>
            <a:r>
              <a:rPr lang="en-US" sz="1000" dirty="0" smtClean="0"/>
              <a:t>        </a:t>
            </a:r>
            <a:r>
              <a:rPr lang="en-US" sz="1000" dirty="0" err="1" smtClean="0"/>
              <a:t>System.</a:t>
            </a:r>
            <a:r>
              <a:rPr lang="en-US" sz="1000" b="1" i="1" dirty="0" err="1" smtClean="0"/>
              <a:t>out</a:t>
            </a:r>
            <a:r>
              <a:rPr lang="en-US" sz="1000" dirty="0" err="1" smtClean="0"/>
              <a:t>.println</a:t>
            </a:r>
            <a:r>
              <a:rPr lang="en-US" sz="1000" dirty="0" smtClean="0"/>
              <a:t>(</a:t>
            </a:r>
            <a:r>
              <a:rPr lang="en-US" sz="1000" dirty="0" err="1" smtClean="0"/>
              <a:t>values.get</a:t>
            </a:r>
            <a:r>
              <a:rPr lang="en-US" sz="1000" dirty="0" smtClean="0"/>
              <a:t>(</a:t>
            </a:r>
            <a:r>
              <a:rPr lang="en-US" sz="1000" dirty="0" err="1" smtClean="0"/>
              <a:t>i</a:t>
            </a:r>
            <a:r>
              <a:rPr lang="en-US" sz="1000" dirty="0" smtClean="0"/>
              <a:t>));</a:t>
            </a:r>
            <a:br>
              <a:rPr lang="en-US" sz="1000" dirty="0" smtClean="0"/>
            </a:br>
            <a:r>
              <a:rPr lang="en-US" sz="1000" dirty="0" smtClean="0"/>
              <a:t>    }</a:t>
            </a:r>
            <a:br>
              <a:rPr lang="en-US" sz="1000" dirty="0" smtClean="0"/>
            </a:br>
            <a:r>
              <a:rPr lang="en-US" sz="1000" dirty="0" smtClean="0"/>
              <a:t>});</a:t>
            </a:r>
            <a:br>
              <a:rPr lang="en-US" sz="1000" dirty="0" smtClean="0"/>
            </a:br>
            <a:r>
              <a:rPr lang="en-US" sz="1000" dirty="0" smtClean="0"/>
              <a:t/>
            </a:r>
            <a:br>
              <a:rPr lang="en-US" sz="1000" dirty="0" smtClean="0"/>
            </a:br>
            <a:r>
              <a:rPr lang="en-US" sz="1000" i="1" dirty="0" smtClean="0"/>
              <a:t>//what is a function: . method name 2. method parameter  3. method return type  4. method body</a:t>
            </a:r>
            <a:br>
              <a:rPr lang="en-US" sz="1000" i="1" dirty="0" smtClean="0"/>
            </a:br>
            <a:r>
              <a:rPr lang="en-US" sz="1000" i="1" dirty="0" smtClean="0"/>
              <a:t/>
            </a:r>
            <a:br>
              <a:rPr lang="en-US" sz="1000" i="1" dirty="0" smtClean="0"/>
            </a:br>
            <a:r>
              <a:rPr lang="en-US" sz="1000" i="1" dirty="0" smtClean="0"/>
              <a:t>//version 4</a:t>
            </a:r>
            <a:br>
              <a:rPr lang="en-US" sz="1000" i="1" dirty="0" smtClean="0"/>
            </a:br>
            <a:r>
              <a:rPr lang="en-US" sz="1000" i="1" dirty="0" smtClean="0"/>
              <a:t>//we have the </a:t>
            </a:r>
            <a:r>
              <a:rPr lang="en-US" sz="1000" i="1" dirty="0" err="1" smtClean="0"/>
              <a:t>mody</a:t>
            </a:r>
            <a:r>
              <a:rPr lang="en-US" sz="1000" i="1" dirty="0" smtClean="0"/>
              <a:t>, and parameter</a:t>
            </a:r>
            <a:br>
              <a:rPr lang="en-US" sz="1000" i="1" dirty="0" smtClean="0"/>
            </a:br>
            <a:r>
              <a:rPr lang="en-US" sz="1000" i="1" dirty="0" smtClean="0"/>
              <a:t>//return type will be figured out, and name is </a:t>
            </a:r>
            <a:r>
              <a:rPr lang="en-US" sz="1000" i="1" dirty="0" err="1" smtClean="0"/>
              <a:t>unnessary</a:t>
            </a:r>
            <a:r>
              <a:rPr lang="en-US" sz="1000" i="1" dirty="0" smtClean="0"/>
              <a:t/>
            </a:r>
            <a:br>
              <a:rPr lang="en-US" sz="1000" i="1" dirty="0" smtClean="0"/>
            </a:br>
            <a:r>
              <a:rPr lang="en-US" sz="1000" dirty="0" err="1" smtClean="0"/>
              <a:t>values.forEach</a:t>
            </a:r>
            <a:r>
              <a:rPr lang="en-US" sz="1000" dirty="0" smtClean="0"/>
              <a:t>((Integer value) -&gt; </a:t>
            </a:r>
            <a:r>
              <a:rPr lang="en-US" sz="1000" dirty="0" err="1" smtClean="0"/>
              <a:t>System.</a:t>
            </a:r>
            <a:r>
              <a:rPr lang="en-US" sz="1000" b="1" i="1" dirty="0" err="1" smtClean="0"/>
              <a:t>out</a:t>
            </a:r>
            <a:r>
              <a:rPr lang="en-US" sz="1000" dirty="0" err="1" smtClean="0"/>
              <a:t>.println</a:t>
            </a:r>
            <a:r>
              <a:rPr lang="en-US" sz="1000" dirty="0" smtClean="0"/>
              <a:t>(value));</a:t>
            </a:r>
            <a:br>
              <a:rPr lang="en-US" sz="1000" dirty="0" smtClean="0"/>
            </a:br>
            <a:r>
              <a:rPr lang="en-US" sz="1000" dirty="0" smtClean="0"/>
              <a:t/>
            </a:r>
            <a:br>
              <a:rPr lang="en-US" sz="1000" dirty="0" smtClean="0"/>
            </a:br>
            <a:r>
              <a:rPr lang="en-US" sz="1000" dirty="0" smtClean="0"/>
              <a:t/>
            </a:r>
            <a:br>
              <a:rPr lang="en-US" sz="1000" dirty="0" smtClean="0"/>
            </a:br>
            <a:r>
              <a:rPr lang="en-US" sz="1000" i="1" dirty="0" smtClean="0"/>
              <a:t>//version 5</a:t>
            </a:r>
            <a:br>
              <a:rPr lang="en-US" sz="1000" i="1" dirty="0" smtClean="0"/>
            </a:br>
            <a:r>
              <a:rPr lang="en-US" sz="1000" i="1" dirty="0" smtClean="0"/>
              <a:t>//if the collection is of integers, why do we need to specify the integer?</a:t>
            </a:r>
            <a:br>
              <a:rPr lang="en-US" sz="1000" i="1" dirty="0" smtClean="0"/>
            </a:br>
            <a:r>
              <a:rPr lang="en-US" sz="1000" dirty="0" err="1" smtClean="0"/>
              <a:t>values.forEach</a:t>
            </a:r>
            <a:r>
              <a:rPr lang="en-US" sz="1000" dirty="0" smtClean="0"/>
              <a:t>((value) -&gt; </a:t>
            </a:r>
            <a:r>
              <a:rPr lang="en-US" sz="1000" dirty="0" err="1" smtClean="0"/>
              <a:t>System.</a:t>
            </a:r>
            <a:r>
              <a:rPr lang="en-US" sz="1000" b="1" i="1" dirty="0" err="1" smtClean="0"/>
              <a:t>out</a:t>
            </a:r>
            <a:r>
              <a:rPr lang="en-US" sz="1000" dirty="0" err="1" smtClean="0"/>
              <a:t>.println</a:t>
            </a:r>
            <a:r>
              <a:rPr lang="en-US" sz="1000" dirty="0" smtClean="0"/>
              <a:t>(value));</a:t>
            </a:r>
            <a:br>
              <a:rPr lang="en-US" sz="1000" dirty="0" smtClean="0"/>
            </a:br>
            <a:r>
              <a:rPr lang="en-US" sz="1000" dirty="0" smtClean="0"/>
              <a:t/>
            </a:r>
            <a:br>
              <a:rPr lang="en-US" sz="1000" dirty="0" smtClean="0"/>
            </a:br>
            <a:r>
              <a:rPr lang="en-US" sz="1000" i="1" dirty="0" smtClean="0"/>
              <a:t>//version 6</a:t>
            </a:r>
            <a:br>
              <a:rPr lang="en-US" sz="1000" i="1" dirty="0" smtClean="0"/>
            </a:br>
            <a:r>
              <a:rPr lang="en-US" sz="1000" i="1" dirty="0" smtClean="0"/>
              <a:t>//this code just takes the parameter and passed it to another method</a:t>
            </a:r>
            <a:br>
              <a:rPr lang="en-US" sz="1000" i="1" dirty="0" smtClean="0"/>
            </a:br>
            <a:r>
              <a:rPr lang="en-US" sz="1000" i="1" dirty="0" smtClean="0"/>
              <a:t>//so we will use a method </a:t>
            </a:r>
            <a:r>
              <a:rPr lang="en-US" sz="1000" i="1" dirty="0" err="1" smtClean="0"/>
              <a:t>refernce</a:t>
            </a:r>
            <a:r>
              <a:rPr lang="en-US" sz="1000" i="1" dirty="0" smtClean="0"/>
              <a:t/>
            </a:r>
            <a:br>
              <a:rPr lang="en-US" sz="1000" i="1" dirty="0" smtClean="0"/>
            </a:br>
            <a:r>
              <a:rPr lang="en-US" sz="1000" dirty="0" err="1" smtClean="0"/>
              <a:t>values.forEach</a:t>
            </a:r>
            <a:r>
              <a:rPr lang="en-US" sz="1000" dirty="0" smtClean="0"/>
              <a:t>(</a:t>
            </a:r>
            <a:r>
              <a:rPr lang="en-US" sz="1000" dirty="0" err="1" smtClean="0"/>
              <a:t>System.</a:t>
            </a:r>
            <a:r>
              <a:rPr lang="en-US" sz="1000" b="1" i="1" dirty="0" err="1" smtClean="0"/>
              <a:t>out</a:t>
            </a:r>
            <a:r>
              <a:rPr lang="en-US" sz="1000" dirty="0" smtClean="0"/>
              <a:t>::</a:t>
            </a:r>
            <a:r>
              <a:rPr lang="en-US" sz="1000" dirty="0" err="1" smtClean="0"/>
              <a:t>println</a:t>
            </a:r>
            <a:r>
              <a:rPr lang="en-US" sz="1000" dirty="0" smtClean="0"/>
              <a:t>);</a:t>
            </a:r>
            <a:br>
              <a:rPr lang="en-US" sz="1000" dirty="0" smtClean="0"/>
            </a:br>
            <a:endParaRPr lang="en-US" sz="1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000" b="0" i="0" u="none" strike="noStrike" cap="none" baseline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000" b="0" i="0" u="none" strike="noStrike" cap="none" baseline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0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0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0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 baseline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Shape 91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Exercise:	Tic Tac Toe</a:t>
            </a:r>
          </a:p>
        </p:txBody>
      </p:sp>
      <p:pic>
        <p:nvPicPr>
          <p:cNvPr id="916" name="Shape 9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Shape 917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18" name="Shape 9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24075" y="1773236"/>
            <a:ext cx="4733925" cy="4686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Exercise:	Tic Tac Toe</a:t>
            </a:r>
          </a:p>
        </p:txBody>
      </p:sp>
      <p:pic>
        <p:nvPicPr>
          <p:cNvPr id="924" name="Shape 9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Shape 925"/>
          <p:cNvSpPr txBox="1"/>
          <p:nvPr/>
        </p:nvSpPr>
        <p:spPr>
          <a:xfrm>
            <a:off x="323850" y="1701800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Game:		Main class – creates new Thread and runs the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		game.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TicTacToeFrame:	Game Frame. Contains the Board and a panel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		to</a:t>
            </a: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switch colors.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State		Enum describing cell state:  “X”  “O” or “BLANK”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Board:		Game board. It holds the data in an array of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		states and draws them to the screen.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	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			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Click on board cell tries to draw a “X” or a “O” in 						the chosen color.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 AI and No winner!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Shape 930"/>
          <p:cNvSpPr txBox="1"/>
          <p:nvPr/>
        </p:nvSpPr>
        <p:spPr>
          <a:xfrm>
            <a:off x="192086" y="5516562"/>
            <a:ext cx="8785225" cy="10080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Shape 931"/>
          <p:cNvSpPr txBox="1"/>
          <p:nvPr/>
        </p:nvSpPr>
        <p:spPr>
          <a:xfrm>
            <a:off x="192086" y="2133600"/>
            <a:ext cx="8785225" cy="23748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Shape 932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Exercise:	Tic Tac Toe</a:t>
            </a:r>
          </a:p>
        </p:txBody>
      </p:sp>
      <p:pic>
        <p:nvPicPr>
          <p:cNvPr id="933" name="Shape 9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Shape 934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arenR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Class	Game.java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main(String[]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SwingUtilities.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invokeLater( </a:t>
            </a:r>
            <a:r>
              <a:rPr lang="en-US" sz="1200" b="1" i="1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Runnable() {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	@Override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run() {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TicTacToeFrame();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});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}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Convert it to Java 8 style: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457200" marR="0" lvl="0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Shape 939"/>
          <p:cNvSpPr txBox="1"/>
          <p:nvPr/>
        </p:nvSpPr>
        <p:spPr>
          <a:xfrm>
            <a:off x="192086" y="5516562"/>
            <a:ext cx="8785225" cy="10080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Shape 940"/>
          <p:cNvSpPr txBox="1"/>
          <p:nvPr/>
        </p:nvSpPr>
        <p:spPr>
          <a:xfrm>
            <a:off x="192086" y="2133600"/>
            <a:ext cx="8785225" cy="23748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Shape 94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Exercise:	Tic Tac Toe</a:t>
            </a:r>
          </a:p>
        </p:txBody>
      </p:sp>
      <p:pic>
        <p:nvPicPr>
          <p:cNvPr id="942" name="Shape 9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Shape 943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arenR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Class	Game.java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main(String[]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SwingUtilities.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invokeLater( </a:t>
            </a:r>
            <a:r>
              <a:rPr lang="en-US" sz="1200" b="1" i="1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Runnable() {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run() {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TicTacToeFrame();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});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}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Convert it to Java 8 style: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main(String[]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SwingUtilities.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invokeLater(() -&gt; </a:t>
            </a:r>
            <a:r>
              <a:rPr lang="en-US" sz="1200" b="1" i="1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TicTacToeFrame() 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}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457200" marR="0" lvl="0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Shape 948"/>
          <p:cNvSpPr txBox="1"/>
          <p:nvPr/>
        </p:nvSpPr>
        <p:spPr>
          <a:xfrm>
            <a:off x="192086" y="5661025"/>
            <a:ext cx="8785225" cy="10080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Shape 949"/>
          <p:cNvSpPr txBox="1"/>
          <p:nvPr/>
        </p:nvSpPr>
        <p:spPr>
          <a:xfrm>
            <a:off x="192086" y="2133600"/>
            <a:ext cx="8785225" cy="295116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Shape 95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Exercise:	Tic Tac Toe</a:t>
            </a:r>
          </a:p>
        </p:txBody>
      </p:sp>
      <p:pic>
        <p:nvPicPr>
          <p:cNvPr id="951" name="Shape 9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Shape 952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2) Class		TicTacToeFrame.java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green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.addActionListener(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ActionListener()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@Override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actionPerformed(ActionEvent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C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		board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.setColor(Color.</a:t>
            </a:r>
            <a:r>
              <a:rPr lang="en-US" sz="1200" b="1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GREEN</a:t>
            </a:r>
            <a:r>
              <a:rPr lang="en-US" sz="12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.addActionListener(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ActionListener()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@Override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actionPerformed(ActionEvent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		board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.setColor(Color.</a:t>
            </a:r>
            <a:r>
              <a:rPr lang="en-US" sz="1200" b="1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US" sz="12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}); 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Convert to Java 8 style: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53" name="Shape 953"/>
          <p:cNvSpPr txBox="1"/>
          <p:nvPr/>
        </p:nvSpPr>
        <p:spPr>
          <a:xfrm>
            <a:off x="4742075" y="2133600"/>
            <a:ext cx="4338900" cy="1754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.addActionListener(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ActionListener()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  	@Override</a:t>
            </a: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actionPerformed(ActionEvent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		board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.setColor(Color.</a:t>
            </a:r>
            <a:r>
              <a:rPr lang="en-US" sz="1200" b="1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RED</a:t>
            </a:r>
            <a:r>
              <a:rPr lang="en-US" sz="12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	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</a:p>
        </p:txBody>
      </p:sp>
      <p:cxnSp>
        <p:nvCxnSpPr>
          <p:cNvPr id="954" name="Shape 954"/>
          <p:cNvCxnSpPr/>
          <p:nvPr/>
        </p:nvCxnSpPr>
        <p:spPr>
          <a:xfrm>
            <a:off x="4742075" y="2133600"/>
            <a:ext cx="0" cy="2951099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cut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959"/>
          <p:cNvSpPr txBox="1"/>
          <p:nvPr/>
        </p:nvSpPr>
        <p:spPr>
          <a:xfrm>
            <a:off x="192086" y="5661025"/>
            <a:ext cx="8785225" cy="10080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Shape 960"/>
          <p:cNvSpPr txBox="1"/>
          <p:nvPr/>
        </p:nvSpPr>
        <p:spPr>
          <a:xfrm>
            <a:off x="192086" y="2133600"/>
            <a:ext cx="8785225" cy="295116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Shape 96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Exercise:	Tic Tac Toe</a:t>
            </a:r>
          </a:p>
        </p:txBody>
      </p:sp>
      <p:pic>
        <p:nvPicPr>
          <p:cNvPr id="962" name="Shape 9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Shape 963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2) Class		TicTacToeFrame.java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green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.addActionListener(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ActionListener()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@Override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actionPerformed(ActionEvent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C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		board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.setColor(Color.</a:t>
            </a:r>
            <a:r>
              <a:rPr lang="en-US" sz="1200" b="1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GREEN</a:t>
            </a:r>
            <a:r>
              <a:rPr lang="en-US" sz="12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.addActionListener(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ActionListener()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@Override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actionPerformed(ActionEvent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		board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.setColor(Color.</a:t>
            </a:r>
            <a:r>
              <a:rPr lang="en-US" sz="1200" b="1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US" sz="12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}); 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Convert to Java 8 style: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green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.addActionListener( 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</a:t>
            </a: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board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.setColor(Color.</a:t>
            </a:r>
            <a:r>
              <a:rPr lang="en-US" sz="1200" b="1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GREEN</a:t>
            </a:r>
            <a:r>
              <a:rPr lang="en-US" sz="12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.addActionListener(  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</a:t>
            </a: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board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.setColor(Color.</a:t>
            </a:r>
            <a:r>
              <a:rPr lang="en-US" sz="1200" b="1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US" sz="12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) 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.addActionListener(   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</a:t>
            </a: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board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.setColor(Color.</a:t>
            </a:r>
            <a:r>
              <a:rPr lang="en-US" sz="1200" b="1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RED</a:t>
            </a:r>
            <a:r>
              <a:rPr lang="en-US" sz="12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) 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64" name="Shape 964"/>
          <p:cNvCxnSpPr/>
          <p:nvPr/>
        </p:nvCxnSpPr>
        <p:spPr>
          <a:xfrm>
            <a:off x="4743125" y="2133600"/>
            <a:ext cx="0" cy="2951099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965" name="Shape 965"/>
          <p:cNvSpPr txBox="1"/>
          <p:nvPr/>
        </p:nvSpPr>
        <p:spPr>
          <a:xfrm>
            <a:off x="4742075" y="2133600"/>
            <a:ext cx="4338900" cy="1754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.addActionListener(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ActionListener()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  	@Override</a:t>
            </a: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actionPerformed(ActionEvent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		board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.setColor(Color.</a:t>
            </a:r>
            <a:r>
              <a:rPr lang="en-US" sz="1200" b="1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RED</a:t>
            </a:r>
            <a:r>
              <a:rPr lang="en-US" sz="12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	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</a:p>
        </p:txBody>
      </p:sp>
    </p:spTree>
  </p:cSld>
  <p:clrMapOvr>
    <a:masterClrMapping/>
  </p:clrMapOvr>
  <p:transition spd="slow">
    <p:cut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Shape 970"/>
          <p:cNvSpPr txBox="1"/>
          <p:nvPr/>
        </p:nvSpPr>
        <p:spPr>
          <a:xfrm>
            <a:off x="192086" y="2133600"/>
            <a:ext cx="8785225" cy="439102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Shape 97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Exercise:	Tic Tac Toe</a:t>
            </a:r>
          </a:p>
        </p:txBody>
      </p:sp>
      <p:pic>
        <p:nvPicPr>
          <p:cNvPr id="972" name="Shape 9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Shape 973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3) Class		Board.java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Board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JPanel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implements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MouseListener {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. . .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mouseClicked(MouseEvent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 ...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@Override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mousePressed(MouseEvent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@Override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mouseReleased(MouseEvent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@Override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mouseEntered(MouseEvent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@Override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mouseExited(MouseEvent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7F5F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3F7F5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157" name="Shape 1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By using interfaces, Java allowed some sort of multiple inheritance.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Interfaces are just a bunch of declarations – they does not allow any implementation of a default method body.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This solves the diamond problem - ambiguity methods implementations.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Shape 978"/>
          <p:cNvSpPr txBox="1"/>
          <p:nvPr/>
        </p:nvSpPr>
        <p:spPr>
          <a:xfrm>
            <a:off x="192086" y="2133600"/>
            <a:ext cx="8785225" cy="439102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Shape 97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Exercise:	Tic Tac Toe</a:t>
            </a:r>
          </a:p>
        </p:txBody>
      </p:sp>
      <p:pic>
        <p:nvPicPr>
          <p:cNvPr id="980" name="Shape 9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Shape 981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3) Class		Board.java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Board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JPanel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implements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MouseListener {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. . .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mouseClicked(MouseEvent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 ...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@Override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mousePressed(MouseEvent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@Override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mouseReleased(MouseEvent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@Override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mouseEntered(MouseEvent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@Override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mouseExited(MouseEvent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7F5F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3F7F5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982" name="Shape 982"/>
          <p:cNvSpPr txBox="1"/>
          <p:nvPr/>
        </p:nvSpPr>
        <p:spPr>
          <a:xfrm>
            <a:off x="801687" y="3568700"/>
            <a:ext cx="3600599" cy="2520900"/>
          </a:xfrm>
          <a:prstGeom prst="rect">
            <a:avLst/>
          </a:prstGeom>
          <a:noFill/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Shape 983"/>
          <p:cNvSpPr txBox="1"/>
          <p:nvPr/>
        </p:nvSpPr>
        <p:spPr>
          <a:xfrm>
            <a:off x="6516687" y="4652962"/>
            <a:ext cx="2232025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Empty methods !</a:t>
            </a:r>
          </a:p>
        </p:txBody>
      </p:sp>
      <p:cxnSp>
        <p:nvCxnSpPr>
          <p:cNvPr id="984" name="Shape 984"/>
          <p:cNvCxnSpPr>
            <a:endCxn id="982" idx="3"/>
          </p:cNvCxnSpPr>
          <p:nvPr/>
        </p:nvCxnSpPr>
        <p:spPr>
          <a:xfrm rot="10800000">
            <a:off x="4402286" y="4829150"/>
            <a:ext cx="2114400" cy="810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Shape 989"/>
          <p:cNvSpPr txBox="1"/>
          <p:nvPr/>
        </p:nvSpPr>
        <p:spPr>
          <a:xfrm>
            <a:off x="192086" y="2133600"/>
            <a:ext cx="8785225" cy="439102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0" name="Shape 99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Exercise:	Tic Tac Toe</a:t>
            </a:r>
          </a:p>
        </p:txBody>
      </p:sp>
      <p:pic>
        <p:nvPicPr>
          <p:cNvPr id="991" name="Shape 9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Shape 992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3) Class		Board.java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Board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JPanel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implements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MouseListener {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. . .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mouseClicked(MouseEvent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 ...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@Override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mousePressed(MouseEvent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@Override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mouseReleased(MouseEvent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@Override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mouseEntered(MouseEvent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@Override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mouseExited(MouseEvent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7F5F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3F7F5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993" name="Shape 993"/>
          <p:cNvSpPr txBox="1"/>
          <p:nvPr/>
        </p:nvSpPr>
        <p:spPr>
          <a:xfrm>
            <a:off x="1258887" y="3644900"/>
            <a:ext cx="3600450" cy="2520949"/>
          </a:xfrm>
          <a:prstGeom prst="rect">
            <a:avLst/>
          </a:prstGeom>
          <a:noFill/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4" name="Shape 994"/>
          <p:cNvSpPr txBox="1"/>
          <p:nvPr/>
        </p:nvSpPr>
        <p:spPr>
          <a:xfrm>
            <a:off x="6516687" y="4652962"/>
            <a:ext cx="2303461" cy="923924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Empty methods !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Convert to Java 8 style</a:t>
            </a:r>
          </a:p>
        </p:txBody>
      </p:sp>
      <p:cxnSp>
        <p:nvCxnSpPr>
          <p:cNvPr id="995" name="Shape 995"/>
          <p:cNvCxnSpPr/>
          <p:nvPr/>
        </p:nvCxnSpPr>
        <p:spPr>
          <a:xfrm rot="10800000">
            <a:off x="4859337" y="4837112"/>
            <a:ext cx="1657350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Shape 1000"/>
          <p:cNvSpPr txBox="1"/>
          <p:nvPr/>
        </p:nvSpPr>
        <p:spPr>
          <a:xfrm>
            <a:off x="192086" y="2924175"/>
            <a:ext cx="8785225" cy="50482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1" name="Shape 100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Exercise:	Tic Tac Toe</a:t>
            </a:r>
          </a:p>
        </p:txBody>
      </p:sp>
      <p:pic>
        <p:nvPicPr>
          <p:cNvPr id="1002" name="Shape 10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Shape 1003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3) Class		TicTacToe.java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 would like to bind the board and the mouse event and pass a callback function: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C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	board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.addMouseListener({</a:t>
            </a: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callback function}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</p:txBody>
      </p:sp>
    </p:spTree>
  </p:cSld>
  <p:clrMapOvr>
    <a:masterClrMapping/>
  </p:clrMapOvr>
  <p:transition spd="slow">
    <p:cut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Shape 1008"/>
          <p:cNvSpPr txBox="1"/>
          <p:nvPr/>
        </p:nvSpPr>
        <p:spPr>
          <a:xfrm>
            <a:off x="192086" y="2847975"/>
            <a:ext cx="8785200" cy="504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Shape 100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Exercise:	Tic Tac Toe</a:t>
            </a:r>
          </a:p>
        </p:txBody>
      </p:sp>
      <p:pic>
        <p:nvPicPr>
          <p:cNvPr id="1010" name="Shape 10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Shape 1011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3) Class		TicTacToe.java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 would like to bind the board and the mouse event and pass a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callback function: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C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	board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.addMouseListener({</a:t>
            </a: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callback function}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But MouseListener cannot except lambdas and method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references (it is not a functional interface).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</p:txBody>
      </p:sp>
    </p:spTree>
  </p:cSld>
  <p:clrMapOvr>
    <a:masterClrMapping/>
  </p:clrMapOvr>
  <p:transition spd="slow">
    <p:cut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Shape 1016"/>
          <p:cNvSpPr txBox="1"/>
          <p:nvPr/>
        </p:nvSpPr>
        <p:spPr>
          <a:xfrm>
            <a:off x="192086" y="2847975"/>
            <a:ext cx="8785200" cy="504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7" name="Shape 101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Exercise:	Tic Tac Toe</a:t>
            </a:r>
          </a:p>
        </p:txBody>
      </p:sp>
      <p:pic>
        <p:nvPicPr>
          <p:cNvPr id="1018" name="Shape 10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Shape 1019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3) Class		TicTacToe.java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 would like to bind the board and the mouse event and pass a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callback function: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C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	board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.addMouseListener({</a:t>
            </a: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callback function}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But MouseListener cannot except lambdas and method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references (it is not a functional interface).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We’ll create a new functional interface that extends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MouseListener and provides defender methods for all the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unused mouse events.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Only mouseClicked methods will remain abstract (and it will be passed via lambda or method reference).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</p:txBody>
      </p:sp>
    </p:spTree>
  </p:cSld>
  <p:clrMapOvr>
    <a:masterClrMapping/>
  </p:clrMapOvr>
  <p:transition spd="slow">
    <p:cut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Shape 1024"/>
          <p:cNvSpPr txBox="1"/>
          <p:nvPr/>
        </p:nvSpPr>
        <p:spPr>
          <a:xfrm>
            <a:off x="192086" y="2197100"/>
            <a:ext cx="8785200" cy="31670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5" name="Shape 102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Exercise:	Tic Tac Toe</a:t>
            </a:r>
          </a:p>
        </p:txBody>
      </p:sp>
      <p:pic>
        <p:nvPicPr>
          <p:cNvPr id="1026" name="Shape 10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Shape 1027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3) Class		MouseClickedListener.java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76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@FunctionalInterface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MouseClickedListener </a:t>
            </a:r>
            <a:r>
              <a:rPr lang="en-US" sz="1200" b="0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MouseListener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</p:txBody>
      </p:sp>
    </p:spTree>
  </p:cSld>
  <p:clrMapOvr>
    <a:masterClrMapping/>
  </p:clrMapOvr>
  <p:transition spd="slow">
    <p:cut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Shape 1032"/>
          <p:cNvSpPr txBox="1"/>
          <p:nvPr/>
        </p:nvSpPr>
        <p:spPr>
          <a:xfrm>
            <a:off x="192086" y="2197100"/>
            <a:ext cx="8785200" cy="31670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Shape 103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Exercise:	Tic Tac Toe</a:t>
            </a:r>
          </a:p>
        </p:txBody>
      </p:sp>
      <p:pic>
        <p:nvPicPr>
          <p:cNvPr id="1034" name="Shape 10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Shape 1035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3) Class		MouseClickedListener.java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76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@FunctionalInterface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MouseClickedListener </a:t>
            </a:r>
            <a:r>
              <a:rPr lang="en-US" sz="1200" b="0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MouseListener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mouseClicked(MouseEvent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mousePressed(MouseEvent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mouseReleased(MouseEvent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mouseEntered(MouseEvent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mouseExited(MouseEvent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</p:txBody>
      </p:sp>
    </p:spTree>
  </p:cSld>
  <p:clrMapOvr>
    <a:masterClrMapping/>
  </p:clrMapOvr>
  <p:transition spd="slow">
    <p:cut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Exercise:	Tic Tac Toe</a:t>
            </a:r>
          </a:p>
        </p:txBody>
      </p:sp>
      <p:pic>
        <p:nvPicPr>
          <p:cNvPr id="1041" name="Shape 10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Shape 1042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3) Class		Board.javav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Board class will no longer implement MouseListener interface.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All the unused methods will be removed.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click handler method should stay in place for it handles the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logic.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constructor can be removed too because we no longer have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to register the class as the event listener.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But the class must expose a new method that expects our new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functional interface and registers it as a mouse listener.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</p:txBody>
      </p:sp>
    </p:spTree>
  </p:cSld>
  <p:clrMapOvr>
    <a:masterClrMapping/>
  </p:clrMapOvr>
  <p:transition spd="slow">
    <p:cut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Shape 1047"/>
          <p:cNvSpPr txBox="1"/>
          <p:nvPr/>
        </p:nvSpPr>
        <p:spPr>
          <a:xfrm>
            <a:off x="223837" y="5949950"/>
            <a:ext cx="8785225" cy="71913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" name="Shape 104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Exercise:	Tic Tac Toe</a:t>
            </a:r>
          </a:p>
        </p:txBody>
      </p:sp>
      <p:pic>
        <p:nvPicPr>
          <p:cNvPr id="1049" name="Shape 10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Shape 1050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3) Class		Board.javav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Board class will no longer implement MouseListener interface.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All the unused methods will be removed.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click handler method should stay in place for it handles the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logic.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constructor can be removed too because we no longer have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to register the class as the event listener.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But the class must expose a new method that expects our new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functional interface and registers it as a mouse listener.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</p:txBody>
      </p:sp>
    </p:spTree>
  </p:cSld>
  <p:clrMapOvr>
    <a:masterClrMapping/>
  </p:clrMapOvr>
  <p:transition spd="slow">
    <p:cut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Shape 1055"/>
          <p:cNvSpPr txBox="1"/>
          <p:nvPr/>
        </p:nvSpPr>
        <p:spPr>
          <a:xfrm>
            <a:off x="223837" y="5721350"/>
            <a:ext cx="8785200" cy="7191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6" name="Shape 105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Exercise:	Tic Tac Toe</a:t>
            </a:r>
          </a:p>
        </p:txBody>
      </p:sp>
      <p:pic>
        <p:nvPicPr>
          <p:cNvPr id="1057" name="Shape 10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Shape 1058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3) Class		Board.javav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Board class will no longer implement MouseListener interface.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All the unused methods will be removed.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click handler method should stay in place for it handles the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logic.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constructor can be removed too because we no longer have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to register the class as the event listener.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But the class must expose a new method that expects our new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functional interface and registers it as a mouse listener.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synchronized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addMouseClickedListener(MouseClickedListener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addMouseListener(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2090</TotalTime>
  <Words>2865</Words>
  <Application>Microsoft Office PowerPoint</Application>
  <PresentationFormat>On-screen Show (4:3)</PresentationFormat>
  <Paragraphs>2330</Paragraphs>
  <Slides>204</Slides>
  <Notes>204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204</vt:i4>
      </vt:variant>
    </vt:vector>
  </HeadingPairs>
  <TitlesOfParts>
    <vt:vector size="210" baseType="lpstr">
      <vt:lpstr>Arial</vt:lpstr>
      <vt:lpstr>Open Sans</vt:lpstr>
      <vt:lpstr>Calibri</vt:lpstr>
      <vt:lpstr>Consolas</vt:lpstr>
      <vt:lpstr>Office Theme</vt:lpstr>
      <vt:lpstr>1_Office Theme</vt:lpstr>
      <vt:lpstr>JAVA 8 workshop </vt:lpstr>
      <vt:lpstr>Agenda</vt:lpstr>
      <vt:lpstr>Introduction to java 8</vt:lpstr>
      <vt:lpstr>Introduction to java 8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Functional Programming</vt:lpstr>
      <vt:lpstr>Functional Programming</vt:lpstr>
      <vt:lpstr>Functional Programming</vt:lpstr>
      <vt:lpstr>Functional Programming</vt:lpstr>
      <vt:lpstr>Functional Programming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Method references</vt:lpstr>
      <vt:lpstr>FP - Method references</vt:lpstr>
      <vt:lpstr>FP - Method references</vt:lpstr>
      <vt:lpstr>FP - Method references</vt:lpstr>
      <vt:lpstr>FP - Method references</vt:lpstr>
      <vt:lpstr>FP - Method references</vt:lpstr>
      <vt:lpstr>FP - Method references</vt:lpstr>
      <vt:lpstr>Functional Interface</vt:lpstr>
      <vt:lpstr>Functional Interface</vt:lpstr>
      <vt:lpstr>Functional Interface</vt:lpstr>
      <vt:lpstr>Functional Interface</vt:lpstr>
      <vt:lpstr>Functional Interface</vt:lpstr>
      <vt:lpstr>Functional Interface</vt:lpstr>
      <vt:lpstr>Functional Interface</vt:lpstr>
      <vt:lpstr>Functional Interface</vt:lpstr>
      <vt:lpstr>Functional Interface</vt:lpstr>
      <vt:lpstr>Summay</vt:lpstr>
      <vt:lpstr>Exercise: Tic Tac Toe</vt:lpstr>
      <vt:lpstr>Exercise: Tic Tac Toe</vt:lpstr>
      <vt:lpstr>Exercise: Tic Tac Toe</vt:lpstr>
      <vt:lpstr>Exercise: Tic Tac Toe</vt:lpstr>
      <vt:lpstr>Exercise: Tic Tac Toe</vt:lpstr>
      <vt:lpstr>Exercise: Tic Tac Toe</vt:lpstr>
      <vt:lpstr>Exercise: Tic Tac Toe</vt:lpstr>
      <vt:lpstr>Exercise: Tic Tac Toe</vt:lpstr>
      <vt:lpstr>Exercise: Tic Tac Toe</vt:lpstr>
      <vt:lpstr>Exercise: Tic Tac Toe</vt:lpstr>
      <vt:lpstr>Exercise: Tic Tac Toe</vt:lpstr>
      <vt:lpstr>Exercise: Tic Tac Toe</vt:lpstr>
      <vt:lpstr>Exercise: Tic Tac Toe</vt:lpstr>
      <vt:lpstr>Exercise: Tic Tac Toe</vt:lpstr>
      <vt:lpstr>Exercise: Tic Tac Toe</vt:lpstr>
      <vt:lpstr>Exercise: Tic Tac Toe</vt:lpstr>
      <vt:lpstr>Exercise: Tic Tac Toe</vt:lpstr>
      <vt:lpstr>Exercise: Tic Tac Toe</vt:lpstr>
      <vt:lpstr>Exercise: Tic Tac Toe</vt:lpstr>
      <vt:lpstr>Exercise: Tic Tac Toe</vt:lpstr>
      <vt:lpstr>Exercise: Tic Tac Toe</vt:lpstr>
      <vt:lpstr>Functional Programming</vt:lpstr>
      <vt:lpstr>Functional Programming</vt:lpstr>
      <vt:lpstr>Functional Programming</vt:lpstr>
      <vt:lpstr>Functional Programming</vt:lpstr>
      <vt:lpstr>Functional Programming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Streams concurrency</vt:lpstr>
      <vt:lpstr>Streams concurrency</vt:lpstr>
      <vt:lpstr>Streams concurrency</vt:lpstr>
      <vt:lpstr>Optionals</vt:lpstr>
      <vt:lpstr>Optionals</vt:lpstr>
      <vt:lpstr>Optionals</vt:lpstr>
      <vt:lpstr>Optionals</vt:lpstr>
      <vt:lpstr>Optionals</vt:lpstr>
      <vt:lpstr>Optionals</vt:lpstr>
      <vt:lpstr>Optionals</vt:lpstr>
      <vt:lpstr>Optionals</vt:lpstr>
      <vt:lpstr>Optionals</vt:lpstr>
      <vt:lpstr>Optionals</vt:lpstr>
      <vt:lpstr>Optionals</vt:lpstr>
      <vt:lpstr>Optionals</vt:lpstr>
      <vt:lpstr>Optionals</vt:lpstr>
      <vt:lpstr>Optionals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Date/Time</vt:lpstr>
      <vt:lpstr>Date/Time</vt:lpstr>
      <vt:lpstr>Date/Time</vt:lpstr>
      <vt:lpstr>Date/Time</vt:lpstr>
      <vt:lpstr>Date/Time</vt:lpstr>
      <vt:lpstr>Date/Time</vt:lpstr>
      <vt:lpstr>Date/Time</vt:lpstr>
      <vt:lpstr>Date/Time</vt:lpstr>
      <vt:lpstr>No PermGen</vt:lpstr>
      <vt:lpstr>No PermGen</vt:lpstr>
      <vt:lpstr>No PermGen</vt:lpstr>
      <vt:lpstr>Slide 204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8 workshop </dc:title>
  <cp:lastModifiedBy>haim.turkel</cp:lastModifiedBy>
  <cp:revision>11</cp:revision>
  <dcterms:modified xsi:type="dcterms:W3CDTF">2016-01-03T09:06:46Z</dcterms:modified>
</cp:coreProperties>
</file>